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71" r:id="rId7"/>
    <p:sldId id="272" r:id="rId8"/>
    <p:sldId id="264" r:id="rId9"/>
    <p:sldId id="262" r:id="rId10"/>
    <p:sldId id="265" r:id="rId11"/>
    <p:sldId id="266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72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FCE65-D7E5-4D86-ACF0-E243D83AF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277C46-1B03-4AAB-8DDD-D5103900CC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E0DD6-1039-4940-A391-DC780A1C7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B4C5-2453-40A9-87EF-C64E392CCF3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3F97C-62AA-49BA-B21B-15ED967E5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C13B2-ECAE-4408-96B8-9E69F00B5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D946-13CF-42DC-B7B3-EBE04226E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194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91D04-6C65-44E5-8A3E-75D0D1E4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8C7BE9-5355-4C3A-A4DE-60A32B9561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579F0-3670-4018-BB34-DD9129C4B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B4C5-2453-40A9-87EF-C64E392CCF3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C7366-6DCB-4209-AAEF-EECF11CC1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2FD9CC-5A02-431A-84F9-ADF05CDC1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D946-13CF-42DC-B7B3-EBE04226E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92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88BA59-EE42-468A-8DC5-B4FDF73A25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A025A7-F1FA-4A2C-8319-214A7515FF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EEBB4-9AF9-4345-9E4A-9FA236992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B4C5-2453-40A9-87EF-C64E392CCF3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60642C-60A1-4136-A934-50E4B8887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FF5D0-FE63-4FF9-96D3-4992E15D8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D946-13CF-42DC-B7B3-EBE04226E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3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B92B8-599E-4E8A-8D28-9BD336A00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1EAB8-8392-43B9-B4AA-A9BF9A7BF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BE3D5-55A4-4FB8-801E-F37ADA330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B4C5-2453-40A9-87EF-C64E392CCF3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3D3BA-C1CE-4EC8-BB7E-AF52B722E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76128-754B-48B4-BB41-5C57AD8E6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D946-13CF-42DC-B7B3-EBE04226E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05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0D670-3AC3-4258-A2C5-9163818BE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F8EA8-D7FF-4206-8B4D-0F2976F61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DC2C6-1ECC-4B2B-B6A2-AF2A7E36E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B4C5-2453-40A9-87EF-C64E392CCF3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83595-2AE9-4B46-94F9-AF26734F5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5547E-8835-458E-9693-E8067B296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D946-13CF-42DC-B7B3-EBE04226E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122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E9314-5445-4D60-9E79-0C948B44F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8EE4B-B08A-4F21-8059-F804671F2F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E654D5-54E2-4731-B6F3-A8AF442E12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49635-51D0-4E3D-9329-5E3D3E6F6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B4C5-2453-40A9-87EF-C64E392CCF3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4D9E9-B3C7-4EC0-8247-4D2599AAB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3F201-BDA3-4522-B846-F96E3310B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D946-13CF-42DC-B7B3-EBE04226E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658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130BE-399F-4DB7-8800-229C49914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12C86-6FA0-4410-8246-D0FDC5AB1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EDEE8D-A633-4CD4-99FE-DA21F9254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C28D7A-6024-44FA-8B20-8E04A8C4D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41A7B9-612A-4810-8A8C-7BD6F1E8F6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4C4D2B-B3D1-4290-BF0D-3B160AD2F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B4C5-2453-40A9-87EF-C64E392CCF3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13BDB9-A215-43AE-AED0-72DB4926E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C1A7E4-A3D7-414C-A32A-82EA6665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D946-13CF-42DC-B7B3-EBE04226E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649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4C14F-961E-402D-86B8-F45D08119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0698FB-B7F6-4A72-91E9-84D9733D0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B4C5-2453-40A9-87EF-C64E392CCF3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8E0D4E-B830-48C5-8EE4-7F8E4AD0E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4B6ABD-7E57-4313-81A5-1FCEA1668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D946-13CF-42DC-B7B3-EBE04226E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30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59F473-0734-4CEA-AFE3-5F6D2311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B4C5-2453-40A9-87EF-C64E392CCF3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6432E7-98A1-4111-836A-ED4392F3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3EC7C1-ABC2-423C-995C-36FAD0E26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D946-13CF-42DC-B7B3-EBE04226E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0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4E2B3-E064-4E93-8DDD-9A735DBDB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BA8B3-688B-464E-94BE-C5C56973D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058CC9-355B-4FA2-8647-2F39674AE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728C6F-08E9-4FA8-9379-80DA929F4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B4C5-2453-40A9-87EF-C64E392CCF3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903A4C-A759-4F0B-A52C-7985CE087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ABA3FC-493E-4D94-8606-32B5DC807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D946-13CF-42DC-B7B3-EBE04226E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56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6EC21-84A0-4892-9BA7-C4267C627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80608E-443F-4A4D-BF93-CAF985CAAB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B7D9A6-38A5-4179-A218-3746E3E1B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076E2B-B2B1-450A-9965-25E90F483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B4C5-2453-40A9-87EF-C64E392CCF3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6F2D86-A3D8-4073-819D-D8E160D22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216FC-EE17-4060-974E-7EE4C746A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D946-13CF-42DC-B7B3-EBE04226E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94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3B2C05-3B2F-48D1-A31D-123CA9A9E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5FF1C-D43C-4421-A7F2-AA5054107E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3209E-AA7E-4D49-B9C2-559B14B524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AB4C5-2453-40A9-87EF-C64E392CCF36}" type="datetimeFigureOut">
              <a:rPr lang="en-GB" smtClean="0"/>
              <a:t>24/01/2024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FFA67-6CD8-47BB-AEB1-E3B7C8F6E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03F38-888D-449D-8572-EA946DECA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2D946-13CF-42DC-B7B3-EBE04226E1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58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v7labs.com/blog/confusion-matrix-guide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v7labs.com/blog/confusion-matrix-guide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dium.com/@ilyurek/roc-curve-and-auc-evaluating-model-performance-c2178008b02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dium.com/@ilyurek/roc-curve-and-auc-evaluating-model-performance-c2178008b02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AE6B8-4F0E-4FA4-B528-E5B50650EB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856653"/>
            <a:ext cx="9144000" cy="2387600"/>
          </a:xfrm>
        </p:spPr>
        <p:txBody>
          <a:bodyPr/>
          <a:lstStyle/>
          <a:p>
            <a:r>
              <a:rPr lang="en-GB" dirty="0"/>
              <a:t>Taking responsibility for medical AI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2632E8-3314-42DF-B2BD-FE90AF8B5F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336328"/>
            <a:ext cx="9144000" cy="1655762"/>
          </a:xfrm>
        </p:spPr>
        <p:txBody>
          <a:bodyPr/>
          <a:lstStyle/>
          <a:p>
            <a:r>
              <a:rPr lang="en-GB" dirty="0"/>
              <a:t>Raj Jena</a:t>
            </a:r>
          </a:p>
          <a:p>
            <a:r>
              <a:rPr lang="en-GB" dirty="0"/>
              <a:t>University of Cambridge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27D516-12ED-41D8-94D3-D96842C42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637" y="771525"/>
            <a:ext cx="8848725" cy="828675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B0C8EF5D-40DE-4E62-BAE4-093907768878}"/>
              </a:ext>
            </a:extLst>
          </p:cNvPr>
          <p:cNvGrpSpPr/>
          <p:nvPr/>
        </p:nvGrpSpPr>
        <p:grpSpPr>
          <a:xfrm>
            <a:off x="-49696" y="6072809"/>
            <a:ext cx="12281452" cy="795129"/>
            <a:chOff x="-89452" y="6062870"/>
            <a:chExt cx="12281452" cy="79512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FE393A5-E6F9-474B-8B85-0CB25B85A898}"/>
                </a:ext>
              </a:extLst>
            </p:cNvPr>
            <p:cNvSpPr/>
            <p:nvPr/>
          </p:nvSpPr>
          <p:spPr>
            <a:xfrm>
              <a:off x="-89452" y="6062870"/>
              <a:ext cx="12281452" cy="7951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2" descr="Stakeholder Management | Vuelio">
              <a:extLst>
                <a:ext uri="{FF2B5EF4-FFF2-40B4-BE49-F238E27FC236}">
                  <a16:creationId xmlns:a16="http://schemas.microsoft.com/office/drawing/2014/main" id="{BC7D9D60-1BAF-4FA1-8CFD-01027D01DA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84" y="6198083"/>
              <a:ext cx="2566219" cy="608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4" descr="University of Cambridge – Crown Education">
              <a:extLst>
                <a:ext uri="{FF2B5EF4-FFF2-40B4-BE49-F238E27FC236}">
                  <a16:creationId xmlns:a16="http://schemas.microsoft.com/office/drawing/2014/main" id="{91154014-6A7B-4E4D-9CB2-6FD2C841D17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182689" y="6149108"/>
              <a:ext cx="2949677" cy="67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7C976C2-34F9-4B3D-926D-8B56A24C02C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30992" y="6168393"/>
              <a:ext cx="2664542" cy="627705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296717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AA0B6-C630-447E-9E0E-B6ECBEDE1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Assessing AI performance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E8BA73B-2A39-4A1A-8B99-12BB0FD59F23}"/>
              </a:ext>
            </a:extLst>
          </p:cNvPr>
          <p:cNvGrpSpPr/>
          <p:nvPr/>
        </p:nvGrpSpPr>
        <p:grpSpPr>
          <a:xfrm>
            <a:off x="-49696" y="6072809"/>
            <a:ext cx="12281452" cy="795129"/>
            <a:chOff x="-89452" y="6062870"/>
            <a:chExt cx="12281452" cy="79512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AAFB791-E027-40B8-8483-337B7D15B39D}"/>
                </a:ext>
              </a:extLst>
            </p:cNvPr>
            <p:cNvSpPr/>
            <p:nvPr/>
          </p:nvSpPr>
          <p:spPr>
            <a:xfrm>
              <a:off x="-89452" y="6062870"/>
              <a:ext cx="12281452" cy="7951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Stakeholder Management | Vuelio">
              <a:extLst>
                <a:ext uri="{FF2B5EF4-FFF2-40B4-BE49-F238E27FC236}">
                  <a16:creationId xmlns:a16="http://schemas.microsoft.com/office/drawing/2014/main" id="{52B123AB-5876-42BE-B9DD-CE4107F2A7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84" y="6198083"/>
              <a:ext cx="2566219" cy="608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University of Cambridge – Crown Education">
              <a:extLst>
                <a:ext uri="{FF2B5EF4-FFF2-40B4-BE49-F238E27FC236}">
                  <a16:creationId xmlns:a16="http://schemas.microsoft.com/office/drawing/2014/main" id="{5797ECEB-8690-4CE1-BBCA-697BBADCFD4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182689" y="6149108"/>
              <a:ext cx="2949677" cy="67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D2833F1-03A5-4395-B93E-3832A974CB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30992" y="6168393"/>
              <a:ext cx="2664542" cy="627705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B66445E-7F48-419C-A78A-9C723A18B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69904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Confusion matrix</a:t>
            </a:r>
          </a:p>
          <a:p>
            <a:pPr marL="0" indent="0">
              <a:buNone/>
            </a:pPr>
            <a:r>
              <a:rPr lang="en-GB" dirty="0"/>
              <a:t>What can you learn from this?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>
              <a:highlight>
                <a:srgbClr val="FFFF00"/>
              </a:highlight>
            </a:endParaRPr>
          </a:p>
        </p:txBody>
      </p:sp>
      <p:pic>
        <p:nvPicPr>
          <p:cNvPr id="2050" name="Picture 2" descr="Converting a multi-class confusion matrix to a one-vs-all (for class-2) matrix">
            <a:extLst>
              <a:ext uri="{FF2B5EF4-FFF2-40B4-BE49-F238E27FC236}">
                <a16:creationId xmlns:a16="http://schemas.microsoft.com/office/drawing/2014/main" id="{84414FE9-FD08-4273-ABAD-7F1625965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913" y="1690688"/>
            <a:ext cx="5223452" cy="3825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3A0A289-63D0-4AA6-9313-D2110332D45F}"/>
              </a:ext>
            </a:extLst>
          </p:cNvPr>
          <p:cNvSpPr/>
          <p:nvPr/>
        </p:nvSpPr>
        <p:spPr>
          <a:xfrm>
            <a:off x="6650182" y="5445247"/>
            <a:ext cx="55815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6"/>
              </a:rPr>
              <a:t>Confusion Matrix: How To Use It &amp; Interpret Results [Examples] (v7labs.com)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972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AA0B6-C630-447E-9E0E-B6ECBEDE1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Assessing AI performance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E8BA73B-2A39-4A1A-8B99-12BB0FD59F23}"/>
              </a:ext>
            </a:extLst>
          </p:cNvPr>
          <p:cNvGrpSpPr/>
          <p:nvPr/>
        </p:nvGrpSpPr>
        <p:grpSpPr>
          <a:xfrm>
            <a:off x="-49696" y="6072809"/>
            <a:ext cx="12281452" cy="795129"/>
            <a:chOff x="-89452" y="6062870"/>
            <a:chExt cx="12281452" cy="79512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AAFB791-E027-40B8-8483-337B7D15B39D}"/>
                </a:ext>
              </a:extLst>
            </p:cNvPr>
            <p:cNvSpPr/>
            <p:nvPr/>
          </p:nvSpPr>
          <p:spPr>
            <a:xfrm>
              <a:off x="-89452" y="6062870"/>
              <a:ext cx="12281452" cy="7951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Stakeholder Management | Vuelio">
              <a:extLst>
                <a:ext uri="{FF2B5EF4-FFF2-40B4-BE49-F238E27FC236}">
                  <a16:creationId xmlns:a16="http://schemas.microsoft.com/office/drawing/2014/main" id="{52B123AB-5876-42BE-B9DD-CE4107F2A7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84" y="6198083"/>
              <a:ext cx="2566219" cy="608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University of Cambridge – Crown Education">
              <a:extLst>
                <a:ext uri="{FF2B5EF4-FFF2-40B4-BE49-F238E27FC236}">
                  <a16:creationId xmlns:a16="http://schemas.microsoft.com/office/drawing/2014/main" id="{5797ECEB-8690-4CE1-BBCA-697BBADCFD4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182689" y="6149108"/>
              <a:ext cx="2949677" cy="67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D2833F1-03A5-4395-B93E-3832A974CB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30992" y="6168393"/>
              <a:ext cx="2664542" cy="627705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B66445E-7F48-419C-A78A-9C723A18B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69904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Confusion matrix</a:t>
            </a:r>
          </a:p>
          <a:p>
            <a:pPr marL="0" indent="0">
              <a:buNone/>
            </a:pPr>
            <a:r>
              <a:rPr lang="en-GB" dirty="0"/>
              <a:t>Class performance</a:t>
            </a:r>
          </a:p>
          <a:p>
            <a:pPr marL="0" indent="0">
              <a:buNone/>
            </a:pPr>
            <a:r>
              <a:rPr lang="en-GB" dirty="0"/>
              <a:t>Regular patterns in misclassification</a:t>
            </a:r>
          </a:p>
          <a:p>
            <a:pPr marL="0" indent="0">
              <a:buNone/>
            </a:pPr>
            <a:r>
              <a:rPr lang="en-GB" dirty="0"/>
              <a:t>Specificity</a:t>
            </a:r>
          </a:p>
          <a:p>
            <a:pPr marL="0" indent="0">
              <a:buNone/>
            </a:pPr>
            <a:r>
              <a:rPr lang="en-GB" dirty="0"/>
              <a:t>Class imbalance / Event rate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>
              <a:highlight>
                <a:srgbClr val="FFFF00"/>
              </a:highlight>
            </a:endParaRPr>
          </a:p>
        </p:txBody>
      </p:sp>
      <p:pic>
        <p:nvPicPr>
          <p:cNvPr id="2050" name="Picture 2" descr="Converting a multi-class confusion matrix to a one-vs-all (for class-2) matrix">
            <a:extLst>
              <a:ext uri="{FF2B5EF4-FFF2-40B4-BE49-F238E27FC236}">
                <a16:creationId xmlns:a16="http://schemas.microsoft.com/office/drawing/2014/main" id="{84414FE9-FD08-4273-ABAD-7F1625965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2913" y="1690688"/>
            <a:ext cx="5223452" cy="3825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3A0A289-63D0-4AA6-9313-D2110332D45F}"/>
              </a:ext>
            </a:extLst>
          </p:cNvPr>
          <p:cNvSpPr/>
          <p:nvPr/>
        </p:nvSpPr>
        <p:spPr>
          <a:xfrm>
            <a:off x="6650182" y="5445247"/>
            <a:ext cx="55815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6"/>
              </a:rPr>
              <a:t>Confusion Matrix: How To Use It &amp; Interpret Results [Examples] (v7labs.com)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854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AA0B6-C630-447E-9E0E-B6ECBEDE1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Assessing AI performance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E8BA73B-2A39-4A1A-8B99-12BB0FD59F23}"/>
              </a:ext>
            </a:extLst>
          </p:cNvPr>
          <p:cNvGrpSpPr/>
          <p:nvPr/>
        </p:nvGrpSpPr>
        <p:grpSpPr>
          <a:xfrm>
            <a:off x="-49696" y="6072809"/>
            <a:ext cx="12281452" cy="795129"/>
            <a:chOff x="-89452" y="6062870"/>
            <a:chExt cx="12281452" cy="79512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AAFB791-E027-40B8-8483-337B7D15B39D}"/>
                </a:ext>
              </a:extLst>
            </p:cNvPr>
            <p:cNvSpPr/>
            <p:nvPr/>
          </p:nvSpPr>
          <p:spPr>
            <a:xfrm>
              <a:off x="-89452" y="6062870"/>
              <a:ext cx="12281452" cy="7951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Stakeholder Management | Vuelio">
              <a:extLst>
                <a:ext uri="{FF2B5EF4-FFF2-40B4-BE49-F238E27FC236}">
                  <a16:creationId xmlns:a16="http://schemas.microsoft.com/office/drawing/2014/main" id="{52B123AB-5876-42BE-B9DD-CE4107F2A7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84" y="6198083"/>
              <a:ext cx="2566219" cy="608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University of Cambridge – Crown Education">
              <a:extLst>
                <a:ext uri="{FF2B5EF4-FFF2-40B4-BE49-F238E27FC236}">
                  <a16:creationId xmlns:a16="http://schemas.microsoft.com/office/drawing/2014/main" id="{5797ECEB-8690-4CE1-BBCA-697BBADCFD4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182689" y="6149108"/>
              <a:ext cx="2949677" cy="67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D2833F1-03A5-4395-B93E-3832A974CB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30992" y="6168393"/>
              <a:ext cx="2664542" cy="627705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B66445E-7F48-419C-A78A-9C723A18B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69904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Outlier Case review / drill down</a:t>
            </a:r>
          </a:p>
          <a:p>
            <a:pPr marL="0" indent="0">
              <a:buNone/>
            </a:pPr>
            <a:r>
              <a:rPr lang="en-GB" dirty="0"/>
              <a:t>How does this help assess risk?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>
              <a:highlight>
                <a:srgbClr val="FFFF00"/>
              </a:highlight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979A2F2-DAFC-4271-A176-DC30F0F6791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1597275"/>
            <a:ext cx="5741916" cy="425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380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AA0B6-C630-447E-9E0E-B6ECBEDE1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Assessing AI performance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E8BA73B-2A39-4A1A-8B99-12BB0FD59F23}"/>
              </a:ext>
            </a:extLst>
          </p:cNvPr>
          <p:cNvGrpSpPr/>
          <p:nvPr/>
        </p:nvGrpSpPr>
        <p:grpSpPr>
          <a:xfrm>
            <a:off x="-49696" y="6072809"/>
            <a:ext cx="12281452" cy="795129"/>
            <a:chOff x="-89452" y="6062870"/>
            <a:chExt cx="12281452" cy="79512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AAFB791-E027-40B8-8483-337B7D15B39D}"/>
                </a:ext>
              </a:extLst>
            </p:cNvPr>
            <p:cNvSpPr/>
            <p:nvPr/>
          </p:nvSpPr>
          <p:spPr>
            <a:xfrm>
              <a:off x="-89452" y="6062870"/>
              <a:ext cx="12281452" cy="7951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Stakeholder Management | Vuelio">
              <a:extLst>
                <a:ext uri="{FF2B5EF4-FFF2-40B4-BE49-F238E27FC236}">
                  <a16:creationId xmlns:a16="http://schemas.microsoft.com/office/drawing/2014/main" id="{52B123AB-5876-42BE-B9DD-CE4107F2A7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84" y="6198083"/>
              <a:ext cx="2566219" cy="608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University of Cambridge – Crown Education">
              <a:extLst>
                <a:ext uri="{FF2B5EF4-FFF2-40B4-BE49-F238E27FC236}">
                  <a16:creationId xmlns:a16="http://schemas.microsoft.com/office/drawing/2014/main" id="{5797ECEB-8690-4CE1-BBCA-697BBADCFD4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182689" y="6149108"/>
              <a:ext cx="2949677" cy="67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D2833F1-03A5-4395-B93E-3832A974CB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30992" y="6168393"/>
              <a:ext cx="2664542" cy="627705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B66445E-7F48-419C-A78A-9C723A18B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69904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Outlier Case review / drill down</a:t>
            </a:r>
          </a:p>
          <a:p>
            <a:pPr marL="0" indent="0">
              <a:buNone/>
            </a:pPr>
            <a:r>
              <a:rPr lang="en-GB" dirty="0"/>
              <a:t>Edge cases</a:t>
            </a:r>
          </a:p>
          <a:p>
            <a:pPr marL="0" indent="0">
              <a:buNone/>
            </a:pPr>
            <a:r>
              <a:rPr lang="en-GB" dirty="0"/>
              <a:t>Understand poor performance in clinical context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>
              <a:highlight>
                <a:srgbClr val="FFFF00"/>
              </a:highlight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979A2F2-DAFC-4271-A176-DC30F0F6791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1597275"/>
            <a:ext cx="5741916" cy="4251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1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AA0B6-C630-447E-9E0E-B6ECBEDE1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Assessing AI performance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E8BA73B-2A39-4A1A-8B99-12BB0FD59F23}"/>
              </a:ext>
            </a:extLst>
          </p:cNvPr>
          <p:cNvGrpSpPr/>
          <p:nvPr/>
        </p:nvGrpSpPr>
        <p:grpSpPr>
          <a:xfrm>
            <a:off x="-49696" y="6072809"/>
            <a:ext cx="12281452" cy="795129"/>
            <a:chOff x="-89452" y="6062870"/>
            <a:chExt cx="12281452" cy="79512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AAFB791-E027-40B8-8483-337B7D15B39D}"/>
                </a:ext>
              </a:extLst>
            </p:cNvPr>
            <p:cNvSpPr/>
            <p:nvPr/>
          </p:nvSpPr>
          <p:spPr>
            <a:xfrm>
              <a:off x="-89452" y="6062870"/>
              <a:ext cx="12281452" cy="7951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Stakeholder Management | Vuelio">
              <a:extLst>
                <a:ext uri="{FF2B5EF4-FFF2-40B4-BE49-F238E27FC236}">
                  <a16:creationId xmlns:a16="http://schemas.microsoft.com/office/drawing/2014/main" id="{52B123AB-5876-42BE-B9DD-CE4107F2A7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84" y="6198083"/>
              <a:ext cx="2566219" cy="608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University of Cambridge – Crown Education">
              <a:extLst>
                <a:ext uri="{FF2B5EF4-FFF2-40B4-BE49-F238E27FC236}">
                  <a16:creationId xmlns:a16="http://schemas.microsoft.com/office/drawing/2014/main" id="{5797ECEB-8690-4CE1-BBCA-697BBADCFD4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182689" y="6149108"/>
              <a:ext cx="2949677" cy="67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D2833F1-03A5-4395-B93E-3832A974CB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30992" y="6168393"/>
              <a:ext cx="2664542" cy="627705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B66445E-7F48-419C-A78A-9C723A18B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Outlier Case review / drill down</a:t>
            </a:r>
          </a:p>
          <a:p>
            <a:pPr marL="0" indent="0">
              <a:buNone/>
            </a:pPr>
            <a:r>
              <a:rPr lang="en-GB" dirty="0"/>
              <a:t>Edge cases</a:t>
            </a:r>
          </a:p>
          <a:p>
            <a:pPr marL="0" indent="0">
              <a:buNone/>
            </a:pPr>
            <a:r>
              <a:rPr lang="en-GB" dirty="0"/>
              <a:t>Understand poor performance in context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Super-helpful if you can see training data</a:t>
            </a:r>
          </a:p>
          <a:p>
            <a:r>
              <a:rPr lang="en-GB" dirty="0"/>
              <a:t>May not be possible for complex high-dimensional datasets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>
              <a:highlight>
                <a:srgbClr val="FFFF00"/>
              </a:highlight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979A2F2-DAFC-4271-A176-DC30F0F6791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1597275"/>
            <a:ext cx="5741916" cy="425127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9C2CA59-8082-4585-9723-F5867184E4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0" y="238040"/>
            <a:ext cx="3645916" cy="2611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478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AA0B6-C630-447E-9E0E-B6ECBEDE1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Risks and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4720B-62B4-4BEA-BCF4-E128E250A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Information security risk</a:t>
            </a:r>
          </a:p>
          <a:p>
            <a:pPr lvl="1"/>
            <a:r>
              <a:rPr lang="en-GB" dirty="0"/>
              <a:t>?</a:t>
            </a:r>
          </a:p>
          <a:p>
            <a:r>
              <a:rPr lang="en-GB" dirty="0"/>
              <a:t>Application risk </a:t>
            </a:r>
          </a:p>
          <a:p>
            <a:pPr lvl="1"/>
            <a:r>
              <a:rPr lang="en-GB" dirty="0"/>
              <a:t>?</a:t>
            </a:r>
          </a:p>
          <a:p>
            <a:pPr lvl="1"/>
            <a:r>
              <a:rPr lang="en-GB" dirty="0"/>
              <a:t>?</a:t>
            </a:r>
          </a:p>
          <a:p>
            <a:r>
              <a:rPr lang="en-GB" dirty="0"/>
              <a:t>Clinical risk</a:t>
            </a:r>
          </a:p>
          <a:p>
            <a:pPr lvl="1"/>
            <a:r>
              <a:rPr lang="en-GB" dirty="0"/>
              <a:t>?</a:t>
            </a:r>
          </a:p>
          <a:p>
            <a:pPr lvl="1"/>
            <a:r>
              <a:rPr lang="en-GB" dirty="0"/>
              <a:t>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E8BA73B-2A39-4A1A-8B99-12BB0FD59F23}"/>
              </a:ext>
            </a:extLst>
          </p:cNvPr>
          <p:cNvGrpSpPr/>
          <p:nvPr/>
        </p:nvGrpSpPr>
        <p:grpSpPr>
          <a:xfrm>
            <a:off x="-49696" y="6072809"/>
            <a:ext cx="12281452" cy="795129"/>
            <a:chOff x="-89452" y="6062870"/>
            <a:chExt cx="12281452" cy="79512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AAFB791-E027-40B8-8483-337B7D15B39D}"/>
                </a:ext>
              </a:extLst>
            </p:cNvPr>
            <p:cNvSpPr/>
            <p:nvPr/>
          </p:nvSpPr>
          <p:spPr>
            <a:xfrm>
              <a:off x="-89452" y="6062870"/>
              <a:ext cx="12281452" cy="7951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Stakeholder Management | Vuelio">
              <a:extLst>
                <a:ext uri="{FF2B5EF4-FFF2-40B4-BE49-F238E27FC236}">
                  <a16:creationId xmlns:a16="http://schemas.microsoft.com/office/drawing/2014/main" id="{52B123AB-5876-42BE-B9DD-CE4107F2A7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84" y="6198083"/>
              <a:ext cx="2566219" cy="608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University of Cambridge – Crown Education">
              <a:extLst>
                <a:ext uri="{FF2B5EF4-FFF2-40B4-BE49-F238E27FC236}">
                  <a16:creationId xmlns:a16="http://schemas.microsoft.com/office/drawing/2014/main" id="{5797ECEB-8690-4CE1-BBCA-697BBADCFD4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182689" y="6149108"/>
              <a:ext cx="2949677" cy="67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D2833F1-03A5-4395-B93E-3832A974CB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30992" y="6168393"/>
              <a:ext cx="2664542" cy="627705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68131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AA0B6-C630-447E-9E0E-B6ECBEDE1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Risks and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4720B-62B4-4BEA-BCF4-E128E250A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Information security risk</a:t>
            </a:r>
          </a:p>
          <a:p>
            <a:pPr lvl="1"/>
            <a:r>
              <a:rPr lang="en-GB" dirty="0"/>
              <a:t>IG Lead for hospital</a:t>
            </a:r>
          </a:p>
          <a:p>
            <a:r>
              <a:rPr lang="en-GB" dirty="0"/>
              <a:t>Application risk </a:t>
            </a:r>
          </a:p>
          <a:p>
            <a:pPr lvl="1"/>
            <a:r>
              <a:rPr lang="en-GB" dirty="0"/>
              <a:t>Categorisation of device and risk class defined by regulatory authority</a:t>
            </a:r>
          </a:p>
          <a:p>
            <a:pPr lvl="1"/>
            <a:r>
              <a:rPr lang="en-GB" dirty="0">
                <a:highlight>
                  <a:srgbClr val="FFFF00"/>
                </a:highlight>
              </a:rPr>
              <a:t>Risk mitigation and SIU </a:t>
            </a:r>
            <a:r>
              <a:rPr lang="en-GB" dirty="0"/>
              <a:t>- Legal manufacturer of a medical device</a:t>
            </a:r>
          </a:p>
          <a:p>
            <a:r>
              <a:rPr lang="en-GB" dirty="0"/>
              <a:t>Clinical risk</a:t>
            </a:r>
          </a:p>
          <a:p>
            <a:pPr lvl="1"/>
            <a:r>
              <a:rPr lang="en-GB" dirty="0">
                <a:highlight>
                  <a:srgbClr val="FFFF00"/>
                </a:highlight>
              </a:rPr>
              <a:t>Clinical protocol</a:t>
            </a:r>
          </a:p>
          <a:p>
            <a:pPr lvl="1"/>
            <a:r>
              <a:rPr lang="en-GB" dirty="0">
                <a:highlight>
                  <a:srgbClr val="FFFF00"/>
                </a:highlight>
              </a:rPr>
              <a:t>Lead clinician in charge of evaluation / deployment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E8BA73B-2A39-4A1A-8B99-12BB0FD59F23}"/>
              </a:ext>
            </a:extLst>
          </p:cNvPr>
          <p:cNvGrpSpPr/>
          <p:nvPr/>
        </p:nvGrpSpPr>
        <p:grpSpPr>
          <a:xfrm>
            <a:off x="-49696" y="6072809"/>
            <a:ext cx="12281452" cy="795129"/>
            <a:chOff x="-89452" y="6062870"/>
            <a:chExt cx="12281452" cy="79512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AAFB791-E027-40B8-8483-337B7D15B39D}"/>
                </a:ext>
              </a:extLst>
            </p:cNvPr>
            <p:cNvSpPr/>
            <p:nvPr/>
          </p:nvSpPr>
          <p:spPr>
            <a:xfrm>
              <a:off x="-89452" y="6062870"/>
              <a:ext cx="12281452" cy="7951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Stakeholder Management | Vuelio">
              <a:extLst>
                <a:ext uri="{FF2B5EF4-FFF2-40B4-BE49-F238E27FC236}">
                  <a16:creationId xmlns:a16="http://schemas.microsoft.com/office/drawing/2014/main" id="{52B123AB-5876-42BE-B9DD-CE4107F2A7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84" y="6198083"/>
              <a:ext cx="2566219" cy="608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University of Cambridge – Crown Education">
              <a:extLst>
                <a:ext uri="{FF2B5EF4-FFF2-40B4-BE49-F238E27FC236}">
                  <a16:creationId xmlns:a16="http://schemas.microsoft.com/office/drawing/2014/main" id="{5797ECEB-8690-4CE1-BBCA-697BBADCFD4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182689" y="6149108"/>
              <a:ext cx="2949677" cy="67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D2833F1-03A5-4395-B93E-3832A974CB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30992" y="6168393"/>
              <a:ext cx="2664542" cy="627705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624845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AA0B6-C630-447E-9E0E-B6ECBEDE1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Technical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4720B-62B4-4BEA-BCF4-E128E250A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Document submitted to regulatory body</a:t>
            </a:r>
          </a:p>
          <a:p>
            <a:endParaRPr lang="en-GB" dirty="0"/>
          </a:p>
          <a:p>
            <a:r>
              <a:rPr lang="en-GB" dirty="0"/>
              <a:t>Statement of intended use</a:t>
            </a:r>
          </a:p>
          <a:p>
            <a:endParaRPr lang="en-GB" dirty="0"/>
          </a:p>
          <a:p>
            <a:r>
              <a:rPr lang="en-GB" dirty="0"/>
              <a:t>Risk register</a:t>
            </a:r>
          </a:p>
          <a:p>
            <a:endParaRPr lang="en-GB" dirty="0"/>
          </a:p>
          <a:p>
            <a:r>
              <a:rPr lang="en-GB" dirty="0"/>
              <a:t>Mitigations</a:t>
            </a:r>
          </a:p>
          <a:p>
            <a:endParaRPr lang="en-GB" dirty="0">
              <a:highlight>
                <a:srgbClr val="FFFF00"/>
              </a:highlight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E8BA73B-2A39-4A1A-8B99-12BB0FD59F23}"/>
              </a:ext>
            </a:extLst>
          </p:cNvPr>
          <p:cNvGrpSpPr/>
          <p:nvPr/>
        </p:nvGrpSpPr>
        <p:grpSpPr>
          <a:xfrm>
            <a:off x="-49696" y="6072809"/>
            <a:ext cx="12281452" cy="795129"/>
            <a:chOff x="-89452" y="6062870"/>
            <a:chExt cx="12281452" cy="79512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AAFB791-E027-40B8-8483-337B7D15B39D}"/>
                </a:ext>
              </a:extLst>
            </p:cNvPr>
            <p:cNvSpPr/>
            <p:nvPr/>
          </p:nvSpPr>
          <p:spPr>
            <a:xfrm>
              <a:off x="-89452" y="6062870"/>
              <a:ext cx="12281452" cy="7951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Stakeholder Management | Vuelio">
              <a:extLst>
                <a:ext uri="{FF2B5EF4-FFF2-40B4-BE49-F238E27FC236}">
                  <a16:creationId xmlns:a16="http://schemas.microsoft.com/office/drawing/2014/main" id="{52B123AB-5876-42BE-B9DD-CE4107F2A7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84" y="6198083"/>
              <a:ext cx="2566219" cy="608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University of Cambridge – Crown Education">
              <a:extLst>
                <a:ext uri="{FF2B5EF4-FFF2-40B4-BE49-F238E27FC236}">
                  <a16:creationId xmlns:a16="http://schemas.microsoft.com/office/drawing/2014/main" id="{5797ECEB-8690-4CE1-BBCA-697BBADCFD4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182689" y="6149108"/>
              <a:ext cx="2949677" cy="67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D2833F1-03A5-4395-B93E-3832A974CB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30992" y="6168393"/>
              <a:ext cx="2664542" cy="627705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901478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AA0B6-C630-447E-9E0E-B6ECBEDE1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Mitigations – can you think of examples?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4720B-62B4-4BEA-BCF4-E128E250A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Risks removed by design of the system</a:t>
            </a:r>
          </a:p>
          <a:p>
            <a:endParaRPr lang="en-GB" dirty="0"/>
          </a:p>
          <a:p>
            <a:r>
              <a:rPr lang="en-GB" dirty="0"/>
              <a:t>Risks removed by warnings issued to end user</a:t>
            </a:r>
          </a:p>
          <a:p>
            <a:endParaRPr lang="en-GB" dirty="0"/>
          </a:p>
          <a:p>
            <a:r>
              <a:rPr lang="en-GB" dirty="0"/>
              <a:t>Residual risks – deal with through training &amp; education</a:t>
            </a:r>
          </a:p>
          <a:p>
            <a:endParaRPr lang="en-GB" dirty="0">
              <a:highlight>
                <a:srgbClr val="FFFF00"/>
              </a:highlight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E8BA73B-2A39-4A1A-8B99-12BB0FD59F23}"/>
              </a:ext>
            </a:extLst>
          </p:cNvPr>
          <p:cNvGrpSpPr/>
          <p:nvPr/>
        </p:nvGrpSpPr>
        <p:grpSpPr>
          <a:xfrm>
            <a:off x="-49696" y="6072809"/>
            <a:ext cx="12281452" cy="795129"/>
            <a:chOff x="-89452" y="6062870"/>
            <a:chExt cx="12281452" cy="79512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AAFB791-E027-40B8-8483-337B7D15B39D}"/>
                </a:ext>
              </a:extLst>
            </p:cNvPr>
            <p:cNvSpPr/>
            <p:nvPr/>
          </p:nvSpPr>
          <p:spPr>
            <a:xfrm>
              <a:off x="-89452" y="6062870"/>
              <a:ext cx="12281452" cy="7951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Stakeholder Management | Vuelio">
              <a:extLst>
                <a:ext uri="{FF2B5EF4-FFF2-40B4-BE49-F238E27FC236}">
                  <a16:creationId xmlns:a16="http://schemas.microsoft.com/office/drawing/2014/main" id="{52B123AB-5876-42BE-B9DD-CE4107F2A7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84" y="6198083"/>
              <a:ext cx="2566219" cy="608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University of Cambridge – Crown Education">
              <a:extLst>
                <a:ext uri="{FF2B5EF4-FFF2-40B4-BE49-F238E27FC236}">
                  <a16:creationId xmlns:a16="http://schemas.microsoft.com/office/drawing/2014/main" id="{5797ECEB-8690-4CE1-BBCA-697BBADCFD4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182689" y="6149108"/>
              <a:ext cx="2949677" cy="67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D2833F1-03A5-4395-B93E-3832A974CB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30992" y="6168393"/>
              <a:ext cx="2664542" cy="627705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4057777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AA0B6-C630-447E-9E0E-B6ECBEDE1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 training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4720B-62B4-4BEA-BCF4-E128E250A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42709" cy="4351338"/>
          </a:xfrm>
        </p:spPr>
        <p:txBody>
          <a:bodyPr/>
          <a:lstStyle/>
          <a:p>
            <a:r>
              <a:rPr lang="en-GB" dirty="0"/>
              <a:t>What are you looking for in model training?</a:t>
            </a:r>
          </a:p>
          <a:p>
            <a:endParaRPr lang="en-GB" dirty="0">
              <a:highlight>
                <a:srgbClr val="FFFF00"/>
              </a:highlight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E8BA73B-2A39-4A1A-8B99-12BB0FD59F23}"/>
              </a:ext>
            </a:extLst>
          </p:cNvPr>
          <p:cNvGrpSpPr/>
          <p:nvPr/>
        </p:nvGrpSpPr>
        <p:grpSpPr>
          <a:xfrm>
            <a:off x="-49696" y="6072809"/>
            <a:ext cx="12281452" cy="795129"/>
            <a:chOff x="-89452" y="6062870"/>
            <a:chExt cx="12281452" cy="79512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AAFB791-E027-40B8-8483-337B7D15B39D}"/>
                </a:ext>
              </a:extLst>
            </p:cNvPr>
            <p:cNvSpPr/>
            <p:nvPr/>
          </p:nvSpPr>
          <p:spPr>
            <a:xfrm>
              <a:off x="-89452" y="6062870"/>
              <a:ext cx="12281452" cy="7951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Stakeholder Management | Vuelio">
              <a:extLst>
                <a:ext uri="{FF2B5EF4-FFF2-40B4-BE49-F238E27FC236}">
                  <a16:creationId xmlns:a16="http://schemas.microsoft.com/office/drawing/2014/main" id="{52B123AB-5876-42BE-B9DD-CE4107F2A7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84" y="6198083"/>
              <a:ext cx="2566219" cy="608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University of Cambridge – Crown Education">
              <a:extLst>
                <a:ext uri="{FF2B5EF4-FFF2-40B4-BE49-F238E27FC236}">
                  <a16:creationId xmlns:a16="http://schemas.microsoft.com/office/drawing/2014/main" id="{5797ECEB-8690-4CE1-BBCA-697BBADCFD4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182689" y="6149108"/>
              <a:ext cx="2949677" cy="67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D2833F1-03A5-4395-B93E-3832A974CB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30992" y="6168393"/>
              <a:ext cx="2664542" cy="627705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9200D739-C6D1-4FF5-BB12-5F644FA1AD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6778" y="1220621"/>
            <a:ext cx="5039108" cy="4822372"/>
          </a:xfrm>
          <a:prstGeom prst="rect">
            <a:avLst/>
          </a:prstGeom>
          <a:ln>
            <a:solidFill>
              <a:srgbClr val="007AC0"/>
            </a:solidFill>
          </a:ln>
        </p:spPr>
      </p:pic>
    </p:spTree>
    <p:extLst>
      <p:ext uri="{BB962C8B-B14F-4D97-AF65-F5344CB8AC3E}">
        <p14:creationId xmlns:p14="http://schemas.microsoft.com/office/powerpoint/2010/main" val="2852034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AA0B6-C630-447E-9E0E-B6ECBEDE1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Model training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24720B-62B4-4BEA-BCF4-E128E250A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42709" cy="4351338"/>
          </a:xfrm>
        </p:spPr>
        <p:txBody>
          <a:bodyPr/>
          <a:lstStyle/>
          <a:p>
            <a:r>
              <a:rPr lang="en-GB" dirty="0"/>
              <a:t>How much data was used to train model?</a:t>
            </a:r>
          </a:p>
          <a:p>
            <a:r>
              <a:rPr lang="en-GB" dirty="0"/>
              <a:t>Where did it come from and is it representative of your patient cohort</a:t>
            </a:r>
          </a:p>
          <a:p>
            <a:r>
              <a:rPr lang="en-GB" dirty="0"/>
              <a:t>Cross-validation </a:t>
            </a:r>
            <a:r>
              <a:rPr lang="en-GB"/>
              <a:t>/ hold-out data</a:t>
            </a:r>
            <a:endParaRPr lang="en-GB" dirty="0"/>
          </a:p>
          <a:p>
            <a:endParaRPr lang="en-GB" dirty="0">
              <a:highlight>
                <a:srgbClr val="FFFF00"/>
              </a:highlight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E8BA73B-2A39-4A1A-8B99-12BB0FD59F23}"/>
              </a:ext>
            </a:extLst>
          </p:cNvPr>
          <p:cNvGrpSpPr/>
          <p:nvPr/>
        </p:nvGrpSpPr>
        <p:grpSpPr>
          <a:xfrm>
            <a:off x="-49696" y="6072809"/>
            <a:ext cx="12281452" cy="795129"/>
            <a:chOff x="-89452" y="6062870"/>
            <a:chExt cx="12281452" cy="79512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AAFB791-E027-40B8-8483-337B7D15B39D}"/>
                </a:ext>
              </a:extLst>
            </p:cNvPr>
            <p:cNvSpPr/>
            <p:nvPr/>
          </p:nvSpPr>
          <p:spPr>
            <a:xfrm>
              <a:off x="-89452" y="6062870"/>
              <a:ext cx="12281452" cy="7951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Stakeholder Management | Vuelio">
              <a:extLst>
                <a:ext uri="{FF2B5EF4-FFF2-40B4-BE49-F238E27FC236}">
                  <a16:creationId xmlns:a16="http://schemas.microsoft.com/office/drawing/2014/main" id="{52B123AB-5876-42BE-B9DD-CE4107F2A7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84" y="6198083"/>
              <a:ext cx="2566219" cy="608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University of Cambridge – Crown Education">
              <a:extLst>
                <a:ext uri="{FF2B5EF4-FFF2-40B4-BE49-F238E27FC236}">
                  <a16:creationId xmlns:a16="http://schemas.microsoft.com/office/drawing/2014/main" id="{5797ECEB-8690-4CE1-BBCA-697BBADCFD4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182689" y="6149108"/>
              <a:ext cx="2949677" cy="67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D2833F1-03A5-4395-B93E-3832A974CB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30992" y="6168393"/>
              <a:ext cx="2664542" cy="627705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9200D739-C6D1-4FF5-BB12-5F644FA1AD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86778" y="1220621"/>
            <a:ext cx="5039108" cy="4822372"/>
          </a:xfrm>
          <a:prstGeom prst="rect">
            <a:avLst/>
          </a:prstGeom>
          <a:ln>
            <a:solidFill>
              <a:srgbClr val="007AC0"/>
            </a:solidFill>
          </a:ln>
        </p:spPr>
      </p:pic>
    </p:spTree>
    <p:extLst>
      <p:ext uri="{BB962C8B-B14F-4D97-AF65-F5344CB8AC3E}">
        <p14:creationId xmlns:p14="http://schemas.microsoft.com/office/powerpoint/2010/main" val="2893211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AA0B6-C630-447E-9E0E-B6ECBEDE1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Assessing AI performance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E8BA73B-2A39-4A1A-8B99-12BB0FD59F23}"/>
              </a:ext>
            </a:extLst>
          </p:cNvPr>
          <p:cNvGrpSpPr/>
          <p:nvPr/>
        </p:nvGrpSpPr>
        <p:grpSpPr>
          <a:xfrm>
            <a:off x="-49696" y="6072809"/>
            <a:ext cx="12281452" cy="795129"/>
            <a:chOff x="-89452" y="6062870"/>
            <a:chExt cx="12281452" cy="79512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AAFB791-E027-40B8-8483-337B7D15B39D}"/>
                </a:ext>
              </a:extLst>
            </p:cNvPr>
            <p:cNvSpPr/>
            <p:nvPr/>
          </p:nvSpPr>
          <p:spPr>
            <a:xfrm>
              <a:off x="-89452" y="6062870"/>
              <a:ext cx="12281452" cy="7951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Stakeholder Management | Vuelio">
              <a:extLst>
                <a:ext uri="{FF2B5EF4-FFF2-40B4-BE49-F238E27FC236}">
                  <a16:creationId xmlns:a16="http://schemas.microsoft.com/office/drawing/2014/main" id="{52B123AB-5876-42BE-B9DD-CE4107F2A7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84" y="6198083"/>
              <a:ext cx="2566219" cy="608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University of Cambridge – Crown Education">
              <a:extLst>
                <a:ext uri="{FF2B5EF4-FFF2-40B4-BE49-F238E27FC236}">
                  <a16:creationId xmlns:a16="http://schemas.microsoft.com/office/drawing/2014/main" id="{5797ECEB-8690-4CE1-BBCA-697BBADCFD4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182689" y="6149108"/>
              <a:ext cx="2949677" cy="67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D2833F1-03A5-4395-B93E-3832A974CB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30992" y="6168393"/>
              <a:ext cx="2664542" cy="627705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1026" name="Picture 2" descr="ROC Curve and AUC: Evaluating Model Performance | by İlyurek Kılıç | Medium">
            <a:extLst>
              <a:ext uri="{FF2B5EF4-FFF2-40B4-BE49-F238E27FC236}">
                <a16:creationId xmlns:a16="http://schemas.microsoft.com/office/drawing/2014/main" id="{D783202A-2706-4A5C-A318-76E7827E5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356" y="1524433"/>
            <a:ext cx="4329545" cy="432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B66445E-7F48-419C-A78A-9C723A18B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69904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AUROC curve</a:t>
            </a:r>
          </a:p>
          <a:p>
            <a:pPr marL="0" indent="0">
              <a:buNone/>
            </a:pPr>
            <a:r>
              <a:rPr lang="en-GB" dirty="0"/>
              <a:t>Q – how is this helpful?</a:t>
            </a:r>
          </a:p>
          <a:p>
            <a:pPr marL="0" indent="0">
              <a:buNone/>
            </a:pPr>
            <a:endParaRPr lang="en-GB" dirty="0"/>
          </a:p>
          <a:p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C373AD-294C-4F86-95CC-70751E3FF62C}"/>
              </a:ext>
            </a:extLst>
          </p:cNvPr>
          <p:cNvSpPr/>
          <p:nvPr/>
        </p:nvSpPr>
        <p:spPr>
          <a:xfrm>
            <a:off x="394854" y="542647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6"/>
              </a:rPr>
              <a:t>ROC Curve and AUC: Evaluating Model Performance | by </a:t>
            </a:r>
            <a:r>
              <a:rPr lang="en-GB" dirty="0" err="1">
                <a:hlinkClick r:id="rId6"/>
              </a:rPr>
              <a:t>İlyurek</a:t>
            </a:r>
            <a:r>
              <a:rPr lang="en-GB" dirty="0">
                <a:hlinkClick r:id="rId6"/>
              </a:rPr>
              <a:t> </a:t>
            </a:r>
            <a:r>
              <a:rPr lang="en-GB" dirty="0" err="1">
                <a:hlinkClick r:id="rId6"/>
              </a:rPr>
              <a:t>Kılıç</a:t>
            </a:r>
            <a:r>
              <a:rPr lang="en-GB" dirty="0">
                <a:hlinkClick r:id="rId6"/>
              </a:rPr>
              <a:t> | Medium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4945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AA0B6-C630-447E-9E0E-B6ECBEDE1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Assessing AI performance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E8BA73B-2A39-4A1A-8B99-12BB0FD59F23}"/>
              </a:ext>
            </a:extLst>
          </p:cNvPr>
          <p:cNvGrpSpPr/>
          <p:nvPr/>
        </p:nvGrpSpPr>
        <p:grpSpPr>
          <a:xfrm>
            <a:off x="-49696" y="6072809"/>
            <a:ext cx="12281452" cy="795129"/>
            <a:chOff x="-89452" y="6062870"/>
            <a:chExt cx="12281452" cy="79512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AAFB791-E027-40B8-8483-337B7D15B39D}"/>
                </a:ext>
              </a:extLst>
            </p:cNvPr>
            <p:cNvSpPr/>
            <p:nvPr/>
          </p:nvSpPr>
          <p:spPr>
            <a:xfrm>
              <a:off x="-89452" y="6062870"/>
              <a:ext cx="12281452" cy="79512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2" descr="Stakeholder Management | Vuelio">
              <a:extLst>
                <a:ext uri="{FF2B5EF4-FFF2-40B4-BE49-F238E27FC236}">
                  <a16:creationId xmlns:a16="http://schemas.microsoft.com/office/drawing/2014/main" id="{52B123AB-5876-42BE-B9DD-CE4107F2A70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984" y="6198083"/>
              <a:ext cx="2566219" cy="6080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4" descr="University of Cambridge – Crown Education">
              <a:extLst>
                <a:ext uri="{FF2B5EF4-FFF2-40B4-BE49-F238E27FC236}">
                  <a16:creationId xmlns:a16="http://schemas.microsoft.com/office/drawing/2014/main" id="{5797ECEB-8690-4CE1-BBCA-697BBADCFD4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9182689" y="6149108"/>
              <a:ext cx="2949677" cy="679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D2833F1-03A5-4395-B93E-3832A974CB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630992" y="6168393"/>
              <a:ext cx="2664542" cy="627705"/>
            </a:xfrm>
            <a:prstGeom prst="rect">
              <a:avLst/>
            </a:prstGeom>
            <a:ln>
              <a:noFill/>
            </a:ln>
          </p:spPr>
        </p:pic>
      </p:grpSp>
      <p:pic>
        <p:nvPicPr>
          <p:cNvPr id="1026" name="Picture 2" descr="ROC Curve and AUC: Evaluating Model Performance | by İlyurek Kılıç | Medium">
            <a:extLst>
              <a:ext uri="{FF2B5EF4-FFF2-40B4-BE49-F238E27FC236}">
                <a16:creationId xmlns:a16="http://schemas.microsoft.com/office/drawing/2014/main" id="{D783202A-2706-4A5C-A318-76E7827E52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356" y="1524433"/>
            <a:ext cx="4329545" cy="432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9B66445E-7F48-419C-A78A-9C723A18B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469904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AUROC curve</a:t>
            </a:r>
          </a:p>
          <a:p>
            <a:pPr marL="0" indent="0">
              <a:buNone/>
            </a:pPr>
            <a:r>
              <a:rPr lang="en-GB" dirty="0"/>
              <a:t>Good for comparing models</a:t>
            </a:r>
          </a:p>
          <a:p>
            <a:pPr marL="0" indent="0">
              <a:buNone/>
            </a:pPr>
            <a:r>
              <a:rPr lang="en-GB" dirty="0"/>
              <a:t>Broad picture of utility</a:t>
            </a:r>
          </a:p>
          <a:p>
            <a:pPr marL="0" indent="0">
              <a:buNone/>
            </a:pPr>
            <a:r>
              <a:rPr lang="en-GB" dirty="0" err="1"/>
              <a:t>Beefburger</a:t>
            </a:r>
            <a:r>
              <a:rPr lang="en-GB" dirty="0"/>
              <a:t> test </a:t>
            </a:r>
            <a:r>
              <a:rPr lang="en-GB" dirty="0">
                <a:sym typeface="Wingdings" panose="05000000000000000000" pitchFamily="2" charset="2"/>
              </a:rPr>
              <a:t>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60E704C-899D-4825-85B1-6318B65C954C}"/>
              </a:ext>
            </a:extLst>
          </p:cNvPr>
          <p:cNvSpPr/>
          <p:nvPr/>
        </p:nvSpPr>
        <p:spPr>
          <a:xfrm>
            <a:off x="394854" y="5426478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6"/>
              </a:rPr>
              <a:t>ROC Curve and AUC: Evaluating Model Performance | by </a:t>
            </a:r>
            <a:r>
              <a:rPr lang="en-GB" dirty="0" err="1">
                <a:hlinkClick r:id="rId6"/>
              </a:rPr>
              <a:t>İlyurek</a:t>
            </a:r>
            <a:r>
              <a:rPr lang="en-GB" dirty="0">
                <a:hlinkClick r:id="rId6"/>
              </a:rPr>
              <a:t> </a:t>
            </a:r>
            <a:r>
              <a:rPr lang="en-GB" dirty="0" err="1">
                <a:hlinkClick r:id="rId6"/>
              </a:rPr>
              <a:t>Kılıç</a:t>
            </a:r>
            <a:r>
              <a:rPr lang="en-GB" dirty="0">
                <a:hlinkClick r:id="rId6"/>
              </a:rPr>
              <a:t> | Medium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3845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342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Taking responsibility for medical AI</vt:lpstr>
      <vt:lpstr>Risks and responsibilities</vt:lpstr>
      <vt:lpstr>Risks and responsibilities</vt:lpstr>
      <vt:lpstr>Technical file</vt:lpstr>
      <vt:lpstr>Mitigations – can you think of examples?</vt:lpstr>
      <vt:lpstr>Model training description</vt:lpstr>
      <vt:lpstr>Model training description</vt:lpstr>
      <vt:lpstr>Assessing AI performance</vt:lpstr>
      <vt:lpstr>Assessing AI performance</vt:lpstr>
      <vt:lpstr>Assessing AI performance</vt:lpstr>
      <vt:lpstr>Assessing AI performance</vt:lpstr>
      <vt:lpstr>Assessing AI performance</vt:lpstr>
      <vt:lpstr>Assessing AI performance</vt:lpstr>
      <vt:lpstr>Assessing AI performance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responsibility for medical AI</dc:title>
  <dc:creator>Raj Jena</dc:creator>
  <cp:lastModifiedBy>Raj Jena</cp:lastModifiedBy>
  <cp:revision>7</cp:revision>
  <dcterms:created xsi:type="dcterms:W3CDTF">2024-01-24T09:47:51Z</dcterms:created>
  <dcterms:modified xsi:type="dcterms:W3CDTF">2024-01-24T10:34:50Z</dcterms:modified>
</cp:coreProperties>
</file>