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83" r:id="rId6"/>
    <p:sldId id="263" r:id="rId7"/>
    <p:sldId id="284" r:id="rId8"/>
    <p:sldId id="264" r:id="rId9"/>
    <p:sldId id="265" r:id="rId10"/>
    <p:sldId id="266" r:id="rId11"/>
    <p:sldId id="267" r:id="rId12"/>
    <p:sldId id="268" r:id="rId13"/>
    <p:sldId id="271" r:id="rId14"/>
    <p:sldId id="269" r:id="rId15"/>
    <p:sldId id="270" r:id="rId16"/>
    <p:sldId id="273" r:id="rId17"/>
    <p:sldId id="274" r:id="rId18"/>
    <p:sldId id="286" r:id="rId19"/>
    <p:sldId id="289" r:id="rId20"/>
    <p:sldId id="275" r:id="rId21"/>
    <p:sldId id="288" r:id="rId22"/>
    <p:sldId id="287" r:id="rId23"/>
    <p:sldId id="278" r:id="rId24"/>
    <p:sldId id="277"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A57"/>
    <a:srgbClr val="61B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78" autoAdjust="0"/>
  </p:normalViewPr>
  <p:slideViewPr>
    <p:cSldViewPr>
      <p:cViewPr varScale="1">
        <p:scale>
          <a:sx n="159" d="100"/>
          <a:sy n="159" d="100"/>
        </p:scale>
        <p:origin x="-2070"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7401F-4F61-4A48-A939-5D78FB1172C8}"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GB"/>
        </a:p>
      </dgm:t>
    </dgm:pt>
    <dgm:pt modelId="{30AA39A5-AC93-4902-BF22-707A0D2FCE65}">
      <dgm:prSet phldrT="[Text]"/>
      <dgm:spPr/>
      <dgm:t>
        <a:bodyPr/>
        <a:lstStyle/>
        <a:p>
          <a:r>
            <a:rPr lang="en-GB" dirty="0" smtClean="0"/>
            <a:t>Treat</a:t>
          </a:r>
          <a:endParaRPr lang="en-GB" dirty="0"/>
        </a:p>
      </dgm:t>
    </dgm:pt>
    <dgm:pt modelId="{F1B6BD48-7DCE-4F0E-8F4C-1752CDB92B26}" type="parTrans" cxnId="{63F231D0-237B-4E51-8DF0-DCFB22229F42}">
      <dgm:prSet/>
      <dgm:spPr/>
      <dgm:t>
        <a:bodyPr/>
        <a:lstStyle/>
        <a:p>
          <a:endParaRPr lang="en-GB"/>
        </a:p>
      </dgm:t>
    </dgm:pt>
    <dgm:pt modelId="{690B29B4-59DB-4FE9-A36D-626BEE7EFE36}" type="sibTrans" cxnId="{63F231D0-237B-4E51-8DF0-DCFB22229F42}">
      <dgm:prSet/>
      <dgm:spPr/>
      <dgm:t>
        <a:bodyPr/>
        <a:lstStyle/>
        <a:p>
          <a:endParaRPr lang="en-GB"/>
        </a:p>
      </dgm:t>
    </dgm:pt>
    <dgm:pt modelId="{310EED13-0F2B-49AA-BCC0-A79E1201C365}">
      <dgm:prSet phldrT="[Text]"/>
      <dgm:spPr/>
      <dgm:t>
        <a:bodyPr/>
        <a:lstStyle/>
        <a:p>
          <a:r>
            <a:rPr lang="en-GB" dirty="0" smtClean="0"/>
            <a:t>Diagnose</a:t>
          </a:r>
          <a:endParaRPr lang="en-GB" dirty="0"/>
        </a:p>
      </dgm:t>
    </dgm:pt>
    <dgm:pt modelId="{A08D687A-AF39-4A11-AC53-68234A1D587B}" type="parTrans" cxnId="{264A85CE-66EE-417B-822E-7C53535D7DC2}">
      <dgm:prSet/>
      <dgm:spPr/>
      <dgm:t>
        <a:bodyPr/>
        <a:lstStyle/>
        <a:p>
          <a:endParaRPr lang="en-GB"/>
        </a:p>
      </dgm:t>
    </dgm:pt>
    <dgm:pt modelId="{0B2B039A-AE5B-413D-9502-850EAC3BA7B2}" type="sibTrans" cxnId="{264A85CE-66EE-417B-822E-7C53535D7DC2}">
      <dgm:prSet/>
      <dgm:spPr/>
      <dgm:t>
        <a:bodyPr/>
        <a:lstStyle/>
        <a:p>
          <a:endParaRPr lang="en-GB"/>
        </a:p>
      </dgm:t>
    </dgm:pt>
    <dgm:pt modelId="{E206746D-9261-42F9-A80D-51B3EAA06B8C}">
      <dgm:prSet phldrT="[Text]"/>
      <dgm:spPr/>
      <dgm:t>
        <a:bodyPr/>
        <a:lstStyle/>
        <a:p>
          <a:r>
            <a:rPr lang="en-GB" dirty="0" smtClean="0"/>
            <a:t>Stage</a:t>
          </a:r>
          <a:endParaRPr lang="en-GB" dirty="0"/>
        </a:p>
      </dgm:t>
    </dgm:pt>
    <dgm:pt modelId="{AB957ACF-77C3-4D08-92FF-0D0001B40BDB}" type="parTrans" cxnId="{058B764B-D4BC-4158-90F1-FFB16229E33B}">
      <dgm:prSet/>
      <dgm:spPr/>
      <dgm:t>
        <a:bodyPr/>
        <a:lstStyle/>
        <a:p>
          <a:endParaRPr lang="en-GB"/>
        </a:p>
      </dgm:t>
    </dgm:pt>
    <dgm:pt modelId="{08806B03-B6D4-4E89-AD5D-34F60AB7D528}" type="sibTrans" cxnId="{058B764B-D4BC-4158-90F1-FFB16229E33B}">
      <dgm:prSet/>
      <dgm:spPr/>
      <dgm:t>
        <a:bodyPr/>
        <a:lstStyle/>
        <a:p>
          <a:endParaRPr lang="en-GB"/>
        </a:p>
      </dgm:t>
    </dgm:pt>
    <dgm:pt modelId="{B611111A-0780-4CD9-B5B0-D8B99F48FC02}">
      <dgm:prSet phldrT="[Text]"/>
      <dgm:spPr/>
      <dgm:t>
        <a:bodyPr/>
        <a:lstStyle/>
        <a:p>
          <a:r>
            <a:rPr lang="en-GB" dirty="0" smtClean="0"/>
            <a:t>Co-factor</a:t>
          </a:r>
          <a:endParaRPr lang="en-GB" dirty="0"/>
        </a:p>
      </dgm:t>
    </dgm:pt>
    <dgm:pt modelId="{489C8F5B-DA44-49BD-A7B2-3A9A9FC98102}" type="parTrans" cxnId="{E5E8F01C-D226-41A1-98B4-1D437F829E1B}">
      <dgm:prSet/>
      <dgm:spPr/>
      <dgm:t>
        <a:bodyPr/>
        <a:lstStyle/>
        <a:p>
          <a:endParaRPr lang="en-GB"/>
        </a:p>
      </dgm:t>
    </dgm:pt>
    <dgm:pt modelId="{D70C5616-4D01-42EA-8046-174CEB55BDA4}" type="sibTrans" cxnId="{E5E8F01C-D226-41A1-98B4-1D437F829E1B}">
      <dgm:prSet/>
      <dgm:spPr/>
      <dgm:t>
        <a:bodyPr/>
        <a:lstStyle/>
        <a:p>
          <a:endParaRPr lang="en-GB"/>
        </a:p>
      </dgm:t>
    </dgm:pt>
    <dgm:pt modelId="{CCB04998-A164-402A-B3DE-E23529A835E2}">
      <dgm:prSet phldrT="[Text]"/>
      <dgm:spPr/>
      <dgm:t>
        <a:bodyPr/>
        <a:lstStyle/>
        <a:p>
          <a:r>
            <a:rPr lang="en-GB" dirty="0" smtClean="0"/>
            <a:t>Refer</a:t>
          </a:r>
          <a:endParaRPr lang="en-GB" dirty="0"/>
        </a:p>
      </dgm:t>
    </dgm:pt>
    <dgm:pt modelId="{59B02834-C115-4DE0-A8A5-3710257B7649}" type="parTrans" cxnId="{171DCCBA-6A4E-482B-9BC5-99896F81D804}">
      <dgm:prSet/>
      <dgm:spPr/>
      <dgm:t>
        <a:bodyPr/>
        <a:lstStyle/>
        <a:p>
          <a:endParaRPr lang="en-GB"/>
        </a:p>
      </dgm:t>
    </dgm:pt>
    <dgm:pt modelId="{D2BE459C-5929-4158-8808-2E76C92F4D2F}" type="sibTrans" cxnId="{171DCCBA-6A4E-482B-9BC5-99896F81D804}">
      <dgm:prSet/>
      <dgm:spPr/>
      <dgm:t>
        <a:bodyPr/>
        <a:lstStyle/>
        <a:p>
          <a:endParaRPr lang="en-GB"/>
        </a:p>
      </dgm:t>
    </dgm:pt>
    <dgm:pt modelId="{D829A1C9-425B-4401-B18F-FC9AADC9BB9F}">
      <dgm:prSet phldrT="[Text]"/>
      <dgm:spPr/>
      <dgm:t>
        <a:bodyPr/>
        <a:lstStyle/>
        <a:p>
          <a:r>
            <a:rPr lang="en-GB" dirty="0" smtClean="0"/>
            <a:t>Plan</a:t>
          </a:r>
          <a:endParaRPr lang="en-GB" dirty="0"/>
        </a:p>
      </dgm:t>
    </dgm:pt>
    <dgm:pt modelId="{E4B54ACB-F921-4090-A4BF-2FEEC031BDAE}" type="parTrans" cxnId="{0DB6D304-9A1E-4822-A345-3E4838A31A48}">
      <dgm:prSet/>
      <dgm:spPr/>
      <dgm:t>
        <a:bodyPr/>
        <a:lstStyle/>
        <a:p>
          <a:endParaRPr lang="en-GB"/>
        </a:p>
      </dgm:t>
    </dgm:pt>
    <dgm:pt modelId="{DC2411F4-351D-46A4-81FB-CF8B8FD8915C}" type="sibTrans" cxnId="{0DB6D304-9A1E-4822-A345-3E4838A31A48}">
      <dgm:prSet/>
      <dgm:spPr/>
      <dgm:t>
        <a:bodyPr/>
        <a:lstStyle/>
        <a:p>
          <a:endParaRPr lang="en-GB"/>
        </a:p>
      </dgm:t>
    </dgm:pt>
    <dgm:pt modelId="{1423459E-39ED-4AE6-B1C9-47DD4600EC56}">
      <dgm:prSet phldrT="[Text]"/>
      <dgm:spPr/>
      <dgm:t>
        <a:bodyPr/>
        <a:lstStyle/>
        <a:p>
          <a:r>
            <a:rPr lang="en-GB" dirty="0" smtClean="0"/>
            <a:t>Prognosticate</a:t>
          </a:r>
          <a:endParaRPr lang="en-GB" dirty="0"/>
        </a:p>
      </dgm:t>
    </dgm:pt>
    <dgm:pt modelId="{D530BC30-6EDC-42F8-BDEC-DC579140DDBB}" type="parTrans" cxnId="{890ED3BD-5945-456D-9085-CA0A45AE5111}">
      <dgm:prSet/>
      <dgm:spPr/>
      <dgm:t>
        <a:bodyPr/>
        <a:lstStyle/>
        <a:p>
          <a:endParaRPr lang="en-GB"/>
        </a:p>
      </dgm:t>
    </dgm:pt>
    <dgm:pt modelId="{51C43B9D-A80E-4805-B783-4A241213A9ED}" type="sibTrans" cxnId="{890ED3BD-5945-456D-9085-CA0A45AE5111}">
      <dgm:prSet/>
      <dgm:spPr/>
      <dgm:t>
        <a:bodyPr/>
        <a:lstStyle/>
        <a:p>
          <a:endParaRPr lang="en-GB"/>
        </a:p>
      </dgm:t>
    </dgm:pt>
    <dgm:pt modelId="{BE2A6EBF-0268-493D-A05F-E9C87BB6A810}">
      <dgm:prSet phldrT="[Text]"/>
      <dgm:spPr/>
      <dgm:t>
        <a:bodyPr/>
        <a:lstStyle/>
        <a:p>
          <a:r>
            <a:rPr lang="en-GB" dirty="0" smtClean="0"/>
            <a:t>Explain</a:t>
          </a:r>
          <a:endParaRPr lang="en-GB" dirty="0"/>
        </a:p>
      </dgm:t>
    </dgm:pt>
    <dgm:pt modelId="{F501ACEE-9D6C-46F3-8555-B95FB189EFC2}" type="parTrans" cxnId="{13B5EF69-8519-49DF-B99E-96FBA9718B43}">
      <dgm:prSet/>
      <dgm:spPr/>
      <dgm:t>
        <a:bodyPr/>
        <a:lstStyle/>
        <a:p>
          <a:endParaRPr lang="en-GB"/>
        </a:p>
      </dgm:t>
    </dgm:pt>
    <dgm:pt modelId="{51EC8489-2D00-422A-B056-CCFF6CE19D8B}" type="sibTrans" cxnId="{13B5EF69-8519-49DF-B99E-96FBA9718B43}">
      <dgm:prSet/>
      <dgm:spPr/>
      <dgm:t>
        <a:bodyPr/>
        <a:lstStyle/>
        <a:p>
          <a:endParaRPr lang="en-GB"/>
        </a:p>
      </dgm:t>
    </dgm:pt>
    <dgm:pt modelId="{97308D29-ED16-48AB-B80D-D13F46852142}">
      <dgm:prSet phldrT="[Text]"/>
      <dgm:spPr/>
      <dgm:t>
        <a:bodyPr/>
        <a:lstStyle/>
        <a:p>
          <a:r>
            <a:rPr lang="en-GB" dirty="0" smtClean="0"/>
            <a:t>Treat</a:t>
          </a:r>
          <a:endParaRPr lang="en-GB" dirty="0"/>
        </a:p>
      </dgm:t>
    </dgm:pt>
    <dgm:pt modelId="{249F9ECD-0CEC-4287-9231-0CBA9FA6FF87}" type="parTrans" cxnId="{F41B564E-79BB-455B-9137-DE77E68B7A3C}">
      <dgm:prSet/>
      <dgm:spPr/>
      <dgm:t>
        <a:bodyPr/>
        <a:lstStyle/>
        <a:p>
          <a:endParaRPr lang="en-GB"/>
        </a:p>
      </dgm:t>
    </dgm:pt>
    <dgm:pt modelId="{190272C8-56DF-4993-88C6-90D6D51EBE61}" type="sibTrans" cxnId="{F41B564E-79BB-455B-9137-DE77E68B7A3C}">
      <dgm:prSet/>
      <dgm:spPr/>
      <dgm:t>
        <a:bodyPr/>
        <a:lstStyle/>
        <a:p>
          <a:endParaRPr lang="en-GB"/>
        </a:p>
      </dgm:t>
    </dgm:pt>
    <dgm:pt modelId="{4A370C3F-6010-4D02-BAA6-9E7990CA3BCD}" type="pres">
      <dgm:prSet presAssocID="{C407401F-4F61-4A48-A939-5D78FB1172C8}" presName="Name0" presStyleCnt="0">
        <dgm:presLayoutVars>
          <dgm:dir/>
          <dgm:resizeHandles/>
        </dgm:presLayoutVars>
      </dgm:prSet>
      <dgm:spPr/>
      <dgm:t>
        <a:bodyPr/>
        <a:lstStyle/>
        <a:p>
          <a:endParaRPr lang="en-GB"/>
        </a:p>
      </dgm:t>
    </dgm:pt>
    <dgm:pt modelId="{30E2D6FB-1B8F-403C-8823-413F218CC131}" type="pres">
      <dgm:prSet presAssocID="{30AA39A5-AC93-4902-BF22-707A0D2FCE65}" presName="compNode" presStyleCnt="0"/>
      <dgm:spPr/>
    </dgm:pt>
    <dgm:pt modelId="{21161C97-6273-4DC8-B270-5115A85F695B}" type="pres">
      <dgm:prSet presAssocID="{30AA39A5-AC93-4902-BF22-707A0D2FCE65}" presName="dummyConnPt" presStyleCnt="0"/>
      <dgm:spPr/>
    </dgm:pt>
    <dgm:pt modelId="{0C81D7B5-058A-4F5B-870B-AB17AD96572F}" type="pres">
      <dgm:prSet presAssocID="{30AA39A5-AC93-4902-BF22-707A0D2FCE65}" presName="node" presStyleLbl="node1" presStyleIdx="0" presStyleCnt="9">
        <dgm:presLayoutVars>
          <dgm:bulletEnabled val="1"/>
        </dgm:presLayoutVars>
      </dgm:prSet>
      <dgm:spPr/>
      <dgm:t>
        <a:bodyPr/>
        <a:lstStyle/>
        <a:p>
          <a:endParaRPr lang="en-GB"/>
        </a:p>
      </dgm:t>
    </dgm:pt>
    <dgm:pt modelId="{63777A23-D618-4DE2-9809-0C78A3060AF7}" type="pres">
      <dgm:prSet presAssocID="{690B29B4-59DB-4FE9-A36D-626BEE7EFE36}" presName="sibTrans" presStyleLbl="bgSibTrans2D1" presStyleIdx="0" presStyleCnt="8"/>
      <dgm:spPr/>
      <dgm:t>
        <a:bodyPr/>
        <a:lstStyle/>
        <a:p>
          <a:endParaRPr lang="en-GB"/>
        </a:p>
      </dgm:t>
    </dgm:pt>
    <dgm:pt modelId="{A7079FE8-DF22-4303-A693-3859DAFDD480}" type="pres">
      <dgm:prSet presAssocID="{310EED13-0F2B-49AA-BCC0-A79E1201C365}" presName="compNode" presStyleCnt="0"/>
      <dgm:spPr/>
    </dgm:pt>
    <dgm:pt modelId="{80CC8533-32C9-43A6-902C-A35150F5EF93}" type="pres">
      <dgm:prSet presAssocID="{310EED13-0F2B-49AA-BCC0-A79E1201C365}" presName="dummyConnPt" presStyleCnt="0"/>
      <dgm:spPr/>
    </dgm:pt>
    <dgm:pt modelId="{AB171A78-E174-4519-B158-9E7C39AC1809}" type="pres">
      <dgm:prSet presAssocID="{310EED13-0F2B-49AA-BCC0-A79E1201C365}" presName="node" presStyleLbl="node1" presStyleIdx="1" presStyleCnt="9">
        <dgm:presLayoutVars>
          <dgm:bulletEnabled val="1"/>
        </dgm:presLayoutVars>
      </dgm:prSet>
      <dgm:spPr/>
      <dgm:t>
        <a:bodyPr/>
        <a:lstStyle/>
        <a:p>
          <a:endParaRPr lang="en-GB"/>
        </a:p>
      </dgm:t>
    </dgm:pt>
    <dgm:pt modelId="{39887237-80FF-4710-95CF-F947B8DE3804}" type="pres">
      <dgm:prSet presAssocID="{0B2B039A-AE5B-413D-9502-850EAC3BA7B2}" presName="sibTrans" presStyleLbl="bgSibTrans2D1" presStyleIdx="1" presStyleCnt="8"/>
      <dgm:spPr/>
      <dgm:t>
        <a:bodyPr/>
        <a:lstStyle/>
        <a:p>
          <a:endParaRPr lang="en-GB"/>
        </a:p>
      </dgm:t>
    </dgm:pt>
    <dgm:pt modelId="{8D58193D-4572-4449-A94F-350591A6EF26}" type="pres">
      <dgm:prSet presAssocID="{E206746D-9261-42F9-A80D-51B3EAA06B8C}" presName="compNode" presStyleCnt="0"/>
      <dgm:spPr/>
    </dgm:pt>
    <dgm:pt modelId="{4BAE40B4-DBE6-4BA1-9F3F-AD2D07C51D80}" type="pres">
      <dgm:prSet presAssocID="{E206746D-9261-42F9-A80D-51B3EAA06B8C}" presName="dummyConnPt" presStyleCnt="0"/>
      <dgm:spPr/>
    </dgm:pt>
    <dgm:pt modelId="{9850B3C2-40C1-425D-BCA1-EC480CB6EFD6}" type="pres">
      <dgm:prSet presAssocID="{E206746D-9261-42F9-A80D-51B3EAA06B8C}" presName="node" presStyleLbl="node1" presStyleIdx="2" presStyleCnt="9">
        <dgm:presLayoutVars>
          <dgm:bulletEnabled val="1"/>
        </dgm:presLayoutVars>
      </dgm:prSet>
      <dgm:spPr/>
      <dgm:t>
        <a:bodyPr/>
        <a:lstStyle/>
        <a:p>
          <a:endParaRPr lang="en-GB"/>
        </a:p>
      </dgm:t>
    </dgm:pt>
    <dgm:pt modelId="{7CF7A237-A637-4020-8ADD-7CA7F4881461}" type="pres">
      <dgm:prSet presAssocID="{08806B03-B6D4-4E89-AD5D-34F60AB7D528}" presName="sibTrans" presStyleLbl="bgSibTrans2D1" presStyleIdx="2" presStyleCnt="8"/>
      <dgm:spPr/>
      <dgm:t>
        <a:bodyPr/>
        <a:lstStyle/>
        <a:p>
          <a:endParaRPr lang="en-GB"/>
        </a:p>
      </dgm:t>
    </dgm:pt>
    <dgm:pt modelId="{632B0181-7217-4609-8B3B-99374D872E50}" type="pres">
      <dgm:prSet presAssocID="{B611111A-0780-4CD9-B5B0-D8B99F48FC02}" presName="compNode" presStyleCnt="0"/>
      <dgm:spPr/>
    </dgm:pt>
    <dgm:pt modelId="{C140BB2D-3076-435B-91D4-0FF276143C77}" type="pres">
      <dgm:prSet presAssocID="{B611111A-0780-4CD9-B5B0-D8B99F48FC02}" presName="dummyConnPt" presStyleCnt="0"/>
      <dgm:spPr/>
    </dgm:pt>
    <dgm:pt modelId="{1BF79FBA-AB29-4D52-9424-D2FE14DC0ABF}" type="pres">
      <dgm:prSet presAssocID="{B611111A-0780-4CD9-B5B0-D8B99F48FC02}" presName="node" presStyleLbl="node1" presStyleIdx="3" presStyleCnt="9">
        <dgm:presLayoutVars>
          <dgm:bulletEnabled val="1"/>
        </dgm:presLayoutVars>
      </dgm:prSet>
      <dgm:spPr/>
      <dgm:t>
        <a:bodyPr/>
        <a:lstStyle/>
        <a:p>
          <a:endParaRPr lang="en-GB"/>
        </a:p>
      </dgm:t>
    </dgm:pt>
    <dgm:pt modelId="{E9D79D36-162C-4FD4-A0E9-FD9FF0ADF99C}" type="pres">
      <dgm:prSet presAssocID="{D70C5616-4D01-42EA-8046-174CEB55BDA4}" presName="sibTrans" presStyleLbl="bgSibTrans2D1" presStyleIdx="3" presStyleCnt="8"/>
      <dgm:spPr/>
      <dgm:t>
        <a:bodyPr/>
        <a:lstStyle/>
        <a:p>
          <a:endParaRPr lang="en-GB"/>
        </a:p>
      </dgm:t>
    </dgm:pt>
    <dgm:pt modelId="{98187A6D-8F40-48B4-B199-8C4102589F76}" type="pres">
      <dgm:prSet presAssocID="{CCB04998-A164-402A-B3DE-E23529A835E2}" presName="compNode" presStyleCnt="0"/>
      <dgm:spPr/>
    </dgm:pt>
    <dgm:pt modelId="{BE98DA90-5885-4D55-8CA0-D06AC04FFD87}" type="pres">
      <dgm:prSet presAssocID="{CCB04998-A164-402A-B3DE-E23529A835E2}" presName="dummyConnPt" presStyleCnt="0"/>
      <dgm:spPr/>
    </dgm:pt>
    <dgm:pt modelId="{1B10035F-CD4B-4561-A32D-8CA9447E38C0}" type="pres">
      <dgm:prSet presAssocID="{CCB04998-A164-402A-B3DE-E23529A835E2}" presName="node" presStyleLbl="node1" presStyleIdx="4" presStyleCnt="9">
        <dgm:presLayoutVars>
          <dgm:bulletEnabled val="1"/>
        </dgm:presLayoutVars>
      </dgm:prSet>
      <dgm:spPr/>
      <dgm:t>
        <a:bodyPr/>
        <a:lstStyle/>
        <a:p>
          <a:endParaRPr lang="en-GB"/>
        </a:p>
      </dgm:t>
    </dgm:pt>
    <dgm:pt modelId="{2B57433B-4930-45B4-B1CC-9C63ABC98F1A}" type="pres">
      <dgm:prSet presAssocID="{D2BE459C-5929-4158-8808-2E76C92F4D2F}" presName="sibTrans" presStyleLbl="bgSibTrans2D1" presStyleIdx="4" presStyleCnt="8"/>
      <dgm:spPr/>
      <dgm:t>
        <a:bodyPr/>
        <a:lstStyle/>
        <a:p>
          <a:endParaRPr lang="en-GB"/>
        </a:p>
      </dgm:t>
    </dgm:pt>
    <dgm:pt modelId="{62B81056-DC0D-4C6C-8598-6900B72C0A25}" type="pres">
      <dgm:prSet presAssocID="{D829A1C9-425B-4401-B18F-FC9AADC9BB9F}" presName="compNode" presStyleCnt="0"/>
      <dgm:spPr/>
    </dgm:pt>
    <dgm:pt modelId="{5A2DAEAB-DEB4-46C6-9516-DF7B42D1E8B4}" type="pres">
      <dgm:prSet presAssocID="{D829A1C9-425B-4401-B18F-FC9AADC9BB9F}" presName="dummyConnPt" presStyleCnt="0"/>
      <dgm:spPr/>
    </dgm:pt>
    <dgm:pt modelId="{4C57585F-C8E9-4E6A-99B0-B486E051C5D7}" type="pres">
      <dgm:prSet presAssocID="{D829A1C9-425B-4401-B18F-FC9AADC9BB9F}" presName="node" presStyleLbl="node1" presStyleIdx="5" presStyleCnt="9">
        <dgm:presLayoutVars>
          <dgm:bulletEnabled val="1"/>
        </dgm:presLayoutVars>
      </dgm:prSet>
      <dgm:spPr/>
      <dgm:t>
        <a:bodyPr/>
        <a:lstStyle/>
        <a:p>
          <a:endParaRPr lang="en-GB"/>
        </a:p>
      </dgm:t>
    </dgm:pt>
    <dgm:pt modelId="{AA3C6F4B-A368-43C7-A576-7F72FD9EC895}" type="pres">
      <dgm:prSet presAssocID="{DC2411F4-351D-46A4-81FB-CF8B8FD8915C}" presName="sibTrans" presStyleLbl="bgSibTrans2D1" presStyleIdx="5" presStyleCnt="8"/>
      <dgm:spPr/>
      <dgm:t>
        <a:bodyPr/>
        <a:lstStyle/>
        <a:p>
          <a:endParaRPr lang="en-GB"/>
        </a:p>
      </dgm:t>
    </dgm:pt>
    <dgm:pt modelId="{FCCC4EB8-A355-434C-ACB5-A9E504AB708E}" type="pres">
      <dgm:prSet presAssocID="{1423459E-39ED-4AE6-B1C9-47DD4600EC56}" presName="compNode" presStyleCnt="0"/>
      <dgm:spPr/>
    </dgm:pt>
    <dgm:pt modelId="{09281800-F12E-4E16-B694-8A9FA2FD91A9}" type="pres">
      <dgm:prSet presAssocID="{1423459E-39ED-4AE6-B1C9-47DD4600EC56}" presName="dummyConnPt" presStyleCnt="0"/>
      <dgm:spPr/>
    </dgm:pt>
    <dgm:pt modelId="{872F6F19-1C11-4CA6-93F8-0593A73EE4F6}" type="pres">
      <dgm:prSet presAssocID="{1423459E-39ED-4AE6-B1C9-47DD4600EC56}" presName="node" presStyleLbl="node1" presStyleIdx="6" presStyleCnt="9">
        <dgm:presLayoutVars>
          <dgm:bulletEnabled val="1"/>
        </dgm:presLayoutVars>
      </dgm:prSet>
      <dgm:spPr/>
      <dgm:t>
        <a:bodyPr/>
        <a:lstStyle/>
        <a:p>
          <a:endParaRPr lang="en-GB"/>
        </a:p>
      </dgm:t>
    </dgm:pt>
    <dgm:pt modelId="{7A9BF526-A8C4-49FB-9417-125B66CE0070}" type="pres">
      <dgm:prSet presAssocID="{51C43B9D-A80E-4805-B783-4A241213A9ED}" presName="sibTrans" presStyleLbl="bgSibTrans2D1" presStyleIdx="6" presStyleCnt="8"/>
      <dgm:spPr/>
      <dgm:t>
        <a:bodyPr/>
        <a:lstStyle/>
        <a:p>
          <a:endParaRPr lang="en-GB"/>
        </a:p>
      </dgm:t>
    </dgm:pt>
    <dgm:pt modelId="{D61A8D38-5F66-4597-8785-7170CA11054A}" type="pres">
      <dgm:prSet presAssocID="{BE2A6EBF-0268-493D-A05F-E9C87BB6A810}" presName="compNode" presStyleCnt="0"/>
      <dgm:spPr/>
    </dgm:pt>
    <dgm:pt modelId="{488AF1F6-6BBB-457E-B063-288D6F95B6DD}" type="pres">
      <dgm:prSet presAssocID="{BE2A6EBF-0268-493D-A05F-E9C87BB6A810}" presName="dummyConnPt" presStyleCnt="0"/>
      <dgm:spPr/>
    </dgm:pt>
    <dgm:pt modelId="{5C5E20DA-F6D9-4219-9F47-2AD6E87FCBE7}" type="pres">
      <dgm:prSet presAssocID="{BE2A6EBF-0268-493D-A05F-E9C87BB6A810}" presName="node" presStyleLbl="node1" presStyleIdx="7" presStyleCnt="9">
        <dgm:presLayoutVars>
          <dgm:bulletEnabled val="1"/>
        </dgm:presLayoutVars>
      </dgm:prSet>
      <dgm:spPr/>
      <dgm:t>
        <a:bodyPr/>
        <a:lstStyle/>
        <a:p>
          <a:endParaRPr lang="en-GB"/>
        </a:p>
      </dgm:t>
    </dgm:pt>
    <dgm:pt modelId="{F2C23683-4748-4FFF-B913-BAC7D3F8326D}" type="pres">
      <dgm:prSet presAssocID="{51EC8489-2D00-422A-B056-CCFF6CE19D8B}" presName="sibTrans" presStyleLbl="bgSibTrans2D1" presStyleIdx="7" presStyleCnt="8"/>
      <dgm:spPr/>
      <dgm:t>
        <a:bodyPr/>
        <a:lstStyle/>
        <a:p>
          <a:endParaRPr lang="en-GB"/>
        </a:p>
      </dgm:t>
    </dgm:pt>
    <dgm:pt modelId="{05C7BA34-6ACD-4B83-BE2A-3A92FC5C98AB}" type="pres">
      <dgm:prSet presAssocID="{97308D29-ED16-48AB-B80D-D13F46852142}" presName="compNode" presStyleCnt="0"/>
      <dgm:spPr/>
    </dgm:pt>
    <dgm:pt modelId="{1A2E58A4-43F1-4F6C-95B8-25488F93792A}" type="pres">
      <dgm:prSet presAssocID="{97308D29-ED16-48AB-B80D-D13F46852142}" presName="dummyConnPt" presStyleCnt="0"/>
      <dgm:spPr/>
    </dgm:pt>
    <dgm:pt modelId="{E272E801-CB7A-47B5-ACA9-8B2D63723736}" type="pres">
      <dgm:prSet presAssocID="{97308D29-ED16-48AB-B80D-D13F46852142}" presName="node" presStyleLbl="node1" presStyleIdx="8" presStyleCnt="9">
        <dgm:presLayoutVars>
          <dgm:bulletEnabled val="1"/>
        </dgm:presLayoutVars>
      </dgm:prSet>
      <dgm:spPr/>
      <dgm:t>
        <a:bodyPr/>
        <a:lstStyle/>
        <a:p>
          <a:endParaRPr lang="en-GB"/>
        </a:p>
      </dgm:t>
    </dgm:pt>
  </dgm:ptLst>
  <dgm:cxnLst>
    <dgm:cxn modelId="{9A2F4C9B-62C3-4E74-83E6-DD670AF3C610}" type="presOf" srcId="{30AA39A5-AC93-4902-BF22-707A0D2FCE65}" destId="{0C81D7B5-058A-4F5B-870B-AB17AD96572F}" srcOrd="0" destOrd="0" presId="urn:microsoft.com/office/officeart/2005/8/layout/bProcess4"/>
    <dgm:cxn modelId="{7F419F9E-E0E2-4D68-8267-C3EDEA634341}" type="presOf" srcId="{B611111A-0780-4CD9-B5B0-D8B99F48FC02}" destId="{1BF79FBA-AB29-4D52-9424-D2FE14DC0ABF}" srcOrd="0" destOrd="0" presId="urn:microsoft.com/office/officeart/2005/8/layout/bProcess4"/>
    <dgm:cxn modelId="{0DB6D304-9A1E-4822-A345-3E4838A31A48}" srcId="{C407401F-4F61-4A48-A939-5D78FB1172C8}" destId="{D829A1C9-425B-4401-B18F-FC9AADC9BB9F}" srcOrd="5" destOrd="0" parTransId="{E4B54ACB-F921-4090-A4BF-2FEEC031BDAE}" sibTransId="{DC2411F4-351D-46A4-81FB-CF8B8FD8915C}"/>
    <dgm:cxn modelId="{15577BCA-9CDA-475A-BD8A-41199410FDBC}" type="presOf" srcId="{CCB04998-A164-402A-B3DE-E23529A835E2}" destId="{1B10035F-CD4B-4561-A32D-8CA9447E38C0}" srcOrd="0" destOrd="0" presId="urn:microsoft.com/office/officeart/2005/8/layout/bProcess4"/>
    <dgm:cxn modelId="{E102E21D-C623-41F8-90FE-AF55E68DFB85}" type="presOf" srcId="{690B29B4-59DB-4FE9-A36D-626BEE7EFE36}" destId="{63777A23-D618-4DE2-9809-0C78A3060AF7}" srcOrd="0" destOrd="0" presId="urn:microsoft.com/office/officeart/2005/8/layout/bProcess4"/>
    <dgm:cxn modelId="{171DCCBA-6A4E-482B-9BC5-99896F81D804}" srcId="{C407401F-4F61-4A48-A939-5D78FB1172C8}" destId="{CCB04998-A164-402A-B3DE-E23529A835E2}" srcOrd="4" destOrd="0" parTransId="{59B02834-C115-4DE0-A8A5-3710257B7649}" sibTransId="{D2BE459C-5929-4158-8808-2E76C92F4D2F}"/>
    <dgm:cxn modelId="{1845E35C-86AE-4CF7-9A75-856034C11BE6}" type="presOf" srcId="{BE2A6EBF-0268-493D-A05F-E9C87BB6A810}" destId="{5C5E20DA-F6D9-4219-9F47-2AD6E87FCBE7}" srcOrd="0" destOrd="0" presId="urn:microsoft.com/office/officeart/2005/8/layout/bProcess4"/>
    <dgm:cxn modelId="{C9F66DBF-A344-46D2-9EDC-8B9D84A6F5DE}" type="presOf" srcId="{51EC8489-2D00-422A-B056-CCFF6CE19D8B}" destId="{F2C23683-4748-4FFF-B913-BAC7D3F8326D}" srcOrd="0" destOrd="0" presId="urn:microsoft.com/office/officeart/2005/8/layout/bProcess4"/>
    <dgm:cxn modelId="{E3BCFE0A-F501-4A8B-973A-E818AA0B0D45}" type="presOf" srcId="{D70C5616-4D01-42EA-8046-174CEB55BDA4}" destId="{E9D79D36-162C-4FD4-A0E9-FD9FF0ADF99C}" srcOrd="0" destOrd="0" presId="urn:microsoft.com/office/officeart/2005/8/layout/bProcess4"/>
    <dgm:cxn modelId="{C73631CA-A753-4ED8-8CDB-126A0FDD34B7}" type="presOf" srcId="{51C43B9D-A80E-4805-B783-4A241213A9ED}" destId="{7A9BF526-A8C4-49FB-9417-125B66CE0070}" srcOrd="0" destOrd="0" presId="urn:microsoft.com/office/officeart/2005/8/layout/bProcess4"/>
    <dgm:cxn modelId="{3DA494D3-F1D7-41CF-A22C-D3EBDF268AB3}" type="presOf" srcId="{08806B03-B6D4-4E89-AD5D-34F60AB7D528}" destId="{7CF7A237-A637-4020-8ADD-7CA7F4881461}" srcOrd="0" destOrd="0" presId="urn:microsoft.com/office/officeart/2005/8/layout/bProcess4"/>
    <dgm:cxn modelId="{A9C4BAAA-7852-411E-ACB8-F0D2762B6B95}" type="presOf" srcId="{DC2411F4-351D-46A4-81FB-CF8B8FD8915C}" destId="{AA3C6F4B-A368-43C7-A576-7F72FD9EC895}" srcOrd="0" destOrd="0" presId="urn:microsoft.com/office/officeart/2005/8/layout/bProcess4"/>
    <dgm:cxn modelId="{13B5EF69-8519-49DF-B99E-96FBA9718B43}" srcId="{C407401F-4F61-4A48-A939-5D78FB1172C8}" destId="{BE2A6EBF-0268-493D-A05F-E9C87BB6A810}" srcOrd="7" destOrd="0" parTransId="{F501ACEE-9D6C-46F3-8555-B95FB189EFC2}" sibTransId="{51EC8489-2D00-422A-B056-CCFF6CE19D8B}"/>
    <dgm:cxn modelId="{058B764B-D4BC-4158-90F1-FFB16229E33B}" srcId="{C407401F-4F61-4A48-A939-5D78FB1172C8}" destId="{E206746D-9261-42F9-A80D-51B3EAA06B8C}" srcOrd="2" destOrd="0" parTransId="{AB957ACF-77C3-4D08-92FF-0D0001B40BDB}" sibTransId="{08806B03-B6D4-4E89-AD5D-34F60AB7D528}"/>
    <dgm:cxn modelId="{51EF507E-E1B9-4BA2-962F-0FBC0B222149}" type="presOf" srcId="{C407401F-4F61-4A48-A939-5D78FB1172C8}" destId="{4A370C3F-6010-4D02-BAA6-9E7990CA3BCD}" srcOrd="0" destOrd="0" presId="urn:microsoft.com/office/officeart/2005/8/layout/bProcess4"/>
    <dgm:cxn modelId="{7DC7327E-6D3A-4EFC-AA62-8B4A003FD9A3}" type="presOf" srcId="{1423459E-39ED-4AE6-B1C9-47DD4600EC56}" destId="{872F6F19-1C11-4CA6-93F8-0593A73EE4F6}" srcOrd="0" destOrd="0" presId="urn:microsoft.com/office/officeart/2005/8/layout/bProcess4"/>
    <dgm:cxn modelId="{847DB3DA-646D-4EA9-B91C-CFA7C17DE892}" type="presOf" srcId="{0B2B039A-AE5B-413D-9502-850EAC3BA7B2}" destId="{39887237-80FF-4710-95CF-F947B8DE3804}" srcOrd="0" destOrd="0" presId="urn:microsoft.com/office/officeart/2005/8/layout/bProcess4"/>
    <dgm:cxn modelId="{264A85CE-66EE-417B-822E-7C53535D7DC2}" srcId="{C407401F-4F61-4A48-A939-5D78FB1172C8}" destId="{310EED13-0F2B-49AA-BCC0-A79E1201C365}" srcOrd="1" destOrd="0" parTransId="{A08D687A-AF39-4A11-AC53-68234A1D587B}" sibTransId="{0B2B039A-AE5B-413D-9502-850EAC3BA7B2}"/>
    <dgm:cxn modelId="{E5E8F01C-D226-41A1-98B4-1D437F829E1B}" srcId="{C407401F-4F61-4A48-A939-5D78FB1172C8}" destId="{B611111A-0780-4CD9-B5B0-D8B99F48FC02}" srcOrd="3" destOrd="0" parTransId="{489C8F5B-DA44-49BD-A7B2-3A9A9FC98102}" sibTransId="{D70C5616-4D01-42EA-8046-174CEB55BDA4}"/>
    <dgm:cxn modelId="{F71DD384-C71C-4FAE-B199-FD95F82A86FA}" type="presOf" srcId="{310EED13-0F2B-49AA-BCC0-A79E1201C365}" destId="{AB171A78-E174-4519-B158-9E7C39AC1809}" srcOrd="0" destOrd="0" presId="urn:microsoft.com/office/officeart/2005/8/layout/bProcess4"/>
    <dgm:cxn modelId="{F41B564E-79BB-455B-9137-DE77E68B7A3C}" srcId="{C407401F-4F61-4A48-A939-5D78FB1172C8}" destId="{97308D29-ED16-48AB-B80D-D13F46852142}" srcOrd="8" destOrd="0" parTransId="{249F9ECD-0CEC-4287-9231-0CBA9FA6FF87}" sibTransId="{190272C8-56DF-4993-88C6-90D6D51EBE61}"/>
    <dgm:cxn modelId="{2C3A5919-0317-4E0F-B9F7-8725EE0770CA}" type="presOf" srcId="{D2BE459C-5929-4158-8808-2E76C92F4D2F}" destId="{2B57433B-4930-45B4-B1CC-9C63ABC98F1A}" srcOrd="0" destOrd="0" presId="urn:microsoft.com/office/officeart/2005/8/layout/bProcess4"/>
    <dgm:cxn modelId="{71FD5DA8-8592-40EA-B141-34ABF90F1124}" type="presOf" srcId="{D829A1C9-425B-4401-B18F-FC9AADC9BB9F}" destId="{4C57585F-C8E9-4E6A-99B0-B486E051C5D7}" srcOrd="0" destOrd="0" presId="urn:microsoft.com/office/officeart/2005/8/layout/bProcess4"/>
    <dgm:cxn modelId="{74AAC44A-9DE9-4244-B7BC-6C53269982DA}" type="presOf" srcId="{97308D29-ED16-48AB-B80D-D13F46852142}" destId="{E272E801-CB7A-47B5-ACA9-8B2D63723736}" srcOrd="0" destOrd="0" presId="urn:microsoft.com/office/officeart/2005/8/layout/bProcess4"/>
    <dgm:cxn modelId="{041588E2-E206-4224-8AD3-41952E8693A0}" type="presOf" srcId="{E206746D-9261-42F9-A80D-51B3EAA06B8C}" destId="{9850B3C2-40C1-425D-BCA1-EC480CB6EFD6}" srcOrd="0" destOrd="0" presId="urn:microsoft.com/office/officeart/2005/8/layout/bProcess4"/>
    <dgm:cxn modelId="{63F231D0-237B-4E51-8DF0-DCFB22229F42}" srcId="{C407401F-4F61-4A48-A939-5D78FB1172C8}" destId="{30AA39A5-AC93-4902-BF22-707A0D2FCE65}" srcOrd="0" destOrd="0" parTransId="{F1B6BD48-7DCE-4F0E-8F4C-1752CDB92B26}" sibTransId="{690B29B4-59DB-4FE9-A36D-626BEE7EFE36}"/>
    <dgm:cxn modelId="{890ED3BD-5945-456D-9085-CA0A45AE5111}" srcId="{C407401F-4F61-4A48-A939-5D78FB1172C8}" destId="{1423459E-39ED-4AE6-B1C9-47DD4600EC56}" srcOrd="6" destOrd="0" parTransId="{D530BC30-6EDC-42F8-BDEC-DC579140DDBB}" sibTransId="{51C43B9D-A80E-4805-B783-4A241213A9ED}"/>
    <dgm:cxn modelId="{52EC65F2-92DF-4F47-AED0-3B09CA9B026D}" type="presParOf" srcId="{4A370C3F-6010-4D02-BAA6-9E7990CA3BCD}" destId="{30E2D6FB-1B8F-403C-8823-413F218CC131}" srcOrd="0" destOrd="0" presId="urn:microsoft.com/office/officeart/2005/8/layout/bProcess4"/>
    <dgm:cxn modelId="{CD140245-53B2-486A-AEB7-FABBC3130519}" type="presParOf" srcId="{30E2D6FB-1B8F-403C-8823-413F218CC131}" destId="{21161C97-6273-4DC8-B270-5115A85F695B}" srcOrd="0" destOrd="0" presId="urn:microsoft.com/office/officeart/2005/8/layout/bProcess4"/>
    <dgm:cxn modelId="{4E938389-8488-4B3C-BC6F-F4C85C196EB2}" type="presParOf" srcId="{30E2D6FB-1B8F-403C-8823-413F218CC131}" destId="{0C81D7B5-058A-4F5B-870B-AB17AD96572F}" srcOrd="1" destOrd="0" presId="urn:microsoft.com/office/officeart/2005/8/layout/bProcess4"/>
    <dgm:cxn modelId="{87B68489-9C39-4F1A-AD78-DE75E7BE493F}" type="presParOf" srcId="{4A370C3F-6010-4D02-BAA6-9E7990CA3BCD}" destId="{63777A23-D618-4DE2-9809-0C78A3060AF7}" srcOrd="1" destOrd="0" presId="urn:microsoft.com/office/officeart/2005/8/layout/bProcess4"/>
    <dgm:cxn modelId="{C993DF3E-0FAF-4713-9E62-6617D0C1C556}" type="presParOf" srcId="{4A370C3F-6010-4D02-BAA6-9E7990CA3BCD}" destId="{A7079FE8-DF22-4303-A693-3859DAFDD480}" srcOrd="2" destOrd="0" presId="urn:microsoft.com/office/officeart/2005/8/layout/bProcess4"/>
    <dgm:cxn modelId="{353C7CD8-C90C-4BBF-B598-670F1A793756}" type="presParOf" srcId="{A7079FE8-DF22-4303-A693-3859DAFDD480}" destId="{80CC8533-32C9-43A6-902C-A35150F5EF93}" srcOrd="0" destOrd="0" presId="urn:microsoft.com/office/officeart/2005/8/layout/bProcess4"/>
    <dgm:cxn modelId="{1B56CEF3-FDBB-4D2C-B05B-40BC3C17E433}" type="presParOf" srcId="{A7079FE8-DF22-4303-A693-3859DAFDD480}" destId="{AB171A78-E174-4519-B158-9E7C39AC1809}" srcOrd="1" destOrd="0" presId="urn:microsoft.com/office/officeart/2005/8/layout/bProcess4"/>
    <dgm:cxn modelId="{9EAD3ED8-6764-4FC6-A572-528A314D147E}" type="presParOf" srcId="{4A370C3F-6010-4D02-BAA6-9E7990CA3BCD}" destId="{39887237-80FF-4710-95CF-F947B8DE3804}" srcOrd="3" destOrd="0" presId="urn:microsoft.com/office/officeart/2005/8/layout/bProcess4"/>
    <dgm:cxn modelId="{F961CB0D-9CCF-4CEF-9F60-80049C4721A6}" type="presParOf" srcId="{4A370C3F-6010-4D02-BAA6-9E7990CA3BCD}" destId="{8D58193D-4572-4449-A94F-350591A6EF26}" srcOrd="4" destOrd="0" presId="urn:microsoft.com/office/officeart/2005/8/layout/bProcess4"/>
    <dgm:cxn modelId="{0FDFEA7C-ADE6-4AAF-9699-6BB20393C8DB}" type="presParOf" srcId="{8D58193D-4572-4449-A94F-350591A6EF26}" destId="{4BAE40B4-DBE6-4BA1-9F3F-AD2D07C51D80}" srcOrd="0" destOrd="0" presId="urn:microsoft.com/office/officeart/2005/8/layout/bProcess4"/>
    <dgm:cxn modelId="{65118961-27D1-42D0-9089-9A2BF607BD94}" type="presParOf" srcId="{8D58193D-4572-4449-A94F-350591A6EF26}" destId="{9850B3C2-40C1-425D-BCA1-EC480CB6EFD6}" srcOrd="1" destOrd="0" presId="urn:microsoft.com/office/officeart/2005/8/layout/bProcess4"/>
    <dgm:cxn modelId="{FAB3B499-E259-4287-BA1F-50420B04884F}" type="presParOf" srcId="{4A370C3F-6010-4D02-BAA6-9E7990CA3BCD}" destId="{7CF7A237-A637-4020-8ADD-7CA7F4881461}" srcOrd="5" destOrd="0" presId="urn:microsoft.com/office/officeart/2005/8/layout/bProcess4"/>
    <dgm:cxn modelId="{C23D264C-115A-4F66-A680-BAD85932DD46}" type="presParOf" srcId="{4A370C3F-6010-4D02-BAA6-9E7990CA3BCD}" destId="{632B0181-7217-4609-8B3B-99374D872E50}" srcOrd="6" destOrd="0" presId="urn:microsoft.com/office/officeart/2005/8/layout/bProcess4"/>
    <dgm:cxn modelId="{0CB770A8-815A-481D-B91E-FDB858EB3C8E}" type="presParOf" srcId="{632B0181-7217-4609-8B3B-99374D872E50}" destId="{C140BB2D-3076-435B-91D4-0FF276143C77}" srcOrd="0" destOrd="0" presId="urn:microsoft.com/office/officeart/2005/8/layout/bProcess4"/>
    <dgm:cxn modelId="{8B10C710-6481-4899-B540-CD875D363DDD}" type="presParOf" srcId="{632B0181-7217-4609-8B3B-99374D872E50}" destId="{1BF79FBA-AB29-4D52-9424-D2FE14DC0ABF}" srcOrd="1" destOrd="0" presId="urn:microsoft.com/office/officeart/2005/8/layout/bProcess4"/>
    <dgm:cxn modelId="{8F483075-5846-4B37-9CAD-DB14A33BF25D}" type="presParOf" srcId="{4A370C3F-6010-4D02-BAA6-9E7990CA3BCD}" destId="{E9D79D36-162C-4FD4-A0E9-FD9FF0ADF99C}" srcOrd="7" destOrd="0" presId="urn:microsoft.com/office/officeart/2005/8/layout/bProcess4"/>
    <dgm:cxn modelId="{B8704580-1078-4EF7-80B7-1B83191DF76A}" type="presParOf" srcId="{4A370C3F-6010-4D02-BAA6-9E7990CA3BCD}" destId="{98187A6D-8F40-48B4-B199-8C4102589F76}" srcOrd="8" destOrd="0" presId="urn:microsoft.com/office/officeart/2005/8/layout/bProcess4"/>
    <dgm:cxn modelId="{CA0E9D33-5B75-4A87-A8EC-3997E0B43CE7}" type="presParOf" srcId="{98187A6D-8F40-48B4-B199-8C4102589F76}" destId="{BE98DA90-5885-4D55-8CA0-D06AC04FFD87}" srcOrd="0" destOrd="0" presId="urn:microsoft.com/office/officeart/2005/8/layout/bProcess4"/>
    <dgm:cxn modelId="{69F6A37E-0DBD-4AEA-B6D3-2593A59665B1}" type="presParOf" srcId="{98187A6D-8F40-48B4-B199-8C4102589F76}" destId="{1B10035F-CD4B-4561-A32D-8CA9447E38C0}" srcOrd="1" destOrd="0" presId="urn:microsoft.com/office/officeart/2005/8/layout/bProcess4"/>
    <dgm:cxn modelId="{EA72F3B2-1F96-4A09-8F6E-A7560A7E5052}" type="presParOf" srcId="{4A370C3F-6010-4D02-BAA6-9E7990CA3BCD}" destId="{2B57433B-4930-45B4-B1CC-9C63ABC98F1A}" srcOrd="9" destOrd="0" presId="urn:microsoft.com/office/officeart/2005/8/layout/bProcess4"/>
    <dgm:cxn modelId="{DEA2F407-231B-40BE-9979-A25E46121F76}" type="presParOf" srcId="{4A370C3F-6010-4D02-BAA6-9E7990CA3BCD}" destId="{62B81056-DC0D-4C6C-8598-6900B72C0A25}" srcOrd="10" destOrd="0" presId="urn:microsoft.com/office/officeart/2005/8/layout/bProcess4"/>
    <dgm:cxn modelId="{D14E93B3-F871-4839-862E-3D223E1EE2E4}" type="presParOf" srcId="{62B81056-DC0D-4C6C-8598-6900B72C0A25}" destId="{5A2DAEAB-DEB4-46C6-9516-DF7B42D1E8B4}" srcOrd="0" destOrd="0" presId="urn:microsoft.com/office/officeart/2005/8/layout/bProcess4"/>
    <dgm:cxn modelId="{A44EA5B8-7B8B-4B53-85D3-6F9098BA2E36}" type="presParOf" srcId="{62B81056-DC0D-4C6C-8598-6900B72C0A25}" destId="{4C57585F-C8E9-4E6A-99B0-B486E051C5D7}" srcOrd="1" destOrd="0" presId="urn:microsoft.com/office/officeart/2005/8/layout/bProcess4"/>
    <dgm:cxn modelId="{6782A08C-E80A-492B-9A23-1C83642E257E}" type="presParOf" srcId="{4A370C3F-6010-4D02-BAA6-9E7990CA3BCD}" destId="{AA3C6F4B-A368-43C7-A576-7F72FD9EC895}" srcOrd="11" destOrd="0" presId="urn:microsoft.com/office/officeart/2005/8/layout/bProcess4"/>
    <dgm:cxn modelId="{B4C39A48-A608-402A-9C12-002B53D6C32C}" type="presParOf" srcId="{4A370C3F-6010-4D02-BAA6-9E7990CA3BCD}" destId="{FCCC4EB8-A355-434C-ACB5-A9E504AB708E}" srcOrd="12" destOrd="0" presId="urn:microsoft.com/office/officeart/2005/8/layout/bProcess4"/>
    <dgm:cxn modelId="{276843D0-01D1-4CFB-A6FD-E1B807C66F2F}" type="presParOf" srcId="{FCCC4EB8-A355-434C-ACB5-A9E504AB708E}" destId="{09281800-F12E-4E16-B694-8A9FA2FD91A9}" srcOrd="0" destOrd="0" presId="urn:microsoft.com/office/officeart/2005/8/layout/bProcess4"/>
    <dgm:cxn modelId="{DC3A45BE-4069-427A-97B1-C6CFDCC940C5}" type="presParOf" srcId="{FCCC4EB8-A355-434C-ACB5-A9E504AB708E}" destId="{872F6F19-1C11-4CA6-93F8-0593A73EE4F6}" srcOrd="1" destOrd="0" presId="urn:microsoft.com/office/officeart/2005/8/layout/bProcess4"/>
    <dgm:cxn modelId="{F068EB57-DE7D-419B-AAD9-327B4F9B177A}" type="presParOf" srcId="{4A370C3F-6010-4D02-BAA6-9E7990CA3BCD}" destId="{7A9BF526-A8C4-49FB-9417-125B66CE0070}" srcOrd="13" destOrd="0" presId="urn:microsoft.com/office/officeart/2005/8/layout/bProcess4"/>
    <dgm:cxn modelId="{602C666C-5831-4C59-BC38-C6199F1A3FEE}" type="presParOf" srcId="{4A370C3F-6010-4D02-BAA6-9E7990CA3BCD}" destId="{D61A8D38-5F66-4597-8785-7170CA11054A}" srcOrd="14" destOrd="0" presId="urn:microsoft.com/office/officeart/2005/8/layout/bProcess4"/>
    <dgm:cxn modelId="{90F25524-4FC6-48C3-9CDC-923EEEBB9069}" type="presParOf" srcId="{D61A8D38-5F66-4597-8785-7170CA11054A}" destId="{488AF1F6-6BBB-457E-B063-288D6F95B6DD}" srcOrd="0" destOrd="0" presId="urn:microsoft.com/office/officeart/2005/8/layout/bProcess4"/>
    <dgm:cxn modelId="{8CFD326E-4CFF-4417-AEA8-C59386C712D4}" type="presParOf" srcId="{D61A8D38-5F66-4597-8785-7170CA11054A}" destId="{5C5E20DA-F6D9-4219-9F47-2AD6E87FCBE7}" srcOrd="1" destOrd="0" presId="urn:microsoft.com/office/officeart/2005/8/layout/bProcess4"/>
    <dgm:cxn modelId="{95A0F45A-B4C8-43AF-8B1B-70ED24E23942}" type="presParOf" srcId="{4A370C3F-6010-4D02-BAA6-9E7990CA3BCD}" destId="{F2C23683-4748-4FFF-B913-BAC7D3F8326D}" srcOrd="15" destOrd="0" presId="urn:microsoft.com/office/officeart/2005/8/layout/bProcess4"/>
    <dgm:cxn modelId="{07567AA8-25F9-420D-A53B-F3300508BBE1}" type="presParOf" srcId="{4A370C3F-6010-4D02-BAA6-9E7990CA3BCD}" destId="{05C7BA34-6ACD-4B83-BE2A-3A92FC5C98AB}" srcOrd="16" destOrd="0" presId="urn:microsoft.com/office/officeart/2005/8/layout/bProcess4"/>
    <dgm:cxn modelId="{891ED85E-B61A-4D38-A172-5947382811D2}" type="presParOf" srcId="{05C7BA34-6ACD-4B83-BE2A-3A92FC5C98AB}" destId="{1A2E58A4-43F1-4F6C-95B8-25488F93792A}" srcOrd="0" destOrd="0" presId="urn:microsoft.com/office/officeart/2005/8/layout/bProcess4"/>
    <dgm:cxn modelId="{25C99D9B-9C8C-4E7B-8E0D-188808426061}" type="presParOf" srcId="{05C7BA34-6ACD-4B83-BE2A-3A92FC5C98AB}" destId="{E272E801-CB7A-47B5-ACA9-8B2D6372373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77A23-D618-4DE2-9809-0C78A3060AF7}">
      <dsp:nvSpPr>
        <dsp:cNvPr id="0" name=""/>
        <dsp:cNvSpPr/>
      </dsp:nvSpPr>
      <dsp:spPr>
        <a:xfrm rot="5400000">
          <a:off x="-329555" y="1247508"/>
          <a:ext cx="1460145" cy="17639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1D7B5-058A-4F5B-870B-AB17AD96572F}">
      <dsp:nvSpPr>
        <dsp:cNvPr id="0" name=""/>
        <dsp:cNvSpPr/>
      </dsp:nvSpPr>
      <dsp:spPr>
        <a:xfrm>
          <a:off x="3611" y="311613"/>
          <a:ext cx="1959962" cy="11759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Treat</a:t>
          </a:r>
          <a:endParaRPr lang="en-GB" sz="2400" kern="1200" dirty="0"/>
        </a:p>
      </dsp:txBody>
      <dsp:txXfrm>
        <a:off x="38054" y="346056"/>
        <a:ext cx="1891076" cy="1107091"/>
      </dsp:txXfrm>
    </dsp:sp>
    <dsp:sp modelId="{39887237-80FF-4710-95CF-F947B8DE3804}">
      <dsp:nvSpPr>
        <dsp:cNvPr id="0" name=""/>
        <dsp:cNvSpPr/>
      </dsp:nvSpPr>
      <dsp:spPr>
        <a:xfrm rot="5400000">
          <a:off x="-329555" y="2717479"/>
          <a:ext cx="1460145" cy="176396"/>
        </a:xfrm>
        <a:prstGeom prst="rect">
          <a:avLst/>
        </a:prstGeom>
        <a:solidFill>
          <a:schemeClr val="accent4">
            <a:hueOff val="-637824"/>
            <a:satOff val="3843"/>
            <a:lumOff val="3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71A78-E174-4519-B158-9E7C39AC1809}">
      <dsp:nvSpPr>
        <dsp:cNvPr id="0" name=""/>
        <dsp:cNvSpPr/>
      </dsp:nvSpPr>
      <dsp:spPr>
        <a:xfrm>
          <a:off x="3611" y="1781584"/>
          <a:ext cx="1959962" cy="1175977"/>
        </a:xfrm>
        <a:prstGeom prst="roundRect">
          <a:avLst>
            <a:gd name="adj" fmla="val 10000"/>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Diagnose</a:t>
          </a:r>
          <a:endParaRPr lang="en-GB" sz="2400" kern="1200" dirty="0"/>
        </a:p>
      </dsp:txBody>
      <dsp:txXfrm>
        <a:off x="38054" y="1816027"/>
        <a:ext cx="1891076" cy="1107091"/>
      </dsp:txXfrm>
    </dsp:sp>
    <dsp:sp modelId="{7CF7A237-A637-4020-8ADD-7CA7F4881461}">
      <dsp:nvSpPr>
        <dsp:cNvPr id="0" name=""/>
        <dsp:cNvSpPr/>
      </dsp:nvSpPr>
      <dsp:spPr>
        <a:xfrm>
          <a:off x="405429" y="3452465"/>
          <a:ext cx="2596923" cy="176396"/>
        </a:xfrm>
        <a:prstGeom prst="rect">
          <a:avLst/>
        </a:prstGeom>
        <a:solidFill>
          <a:schemeClr val="accent4">
            <a:hueOff val="-1275649"/>
            <a:satOff val="7685"/>
            <a:lumOff val="6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50B3C2-40C1-425D-BCA1-EC480CB6EFD6}">
      <dsp:nvSpPr>
        <dsp:cNvPr id="0" name=""/>
        <dsp:cNvSpPr/>
      </dsp:nvSpPr>
      <dsp:spPr>
        <a:xfrm>
          <a:off x="3611" y="3251556"/>
          <a:ext cx="1959962" cy="1175977"/>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Stage</a:t>
          </a:r>
          <a:endParaRPr lang="en-GB" sz="2400" kern="1200" dirty="0"/>
        </a:p>
      </dsp:txBody>
      <dsp:txXfrm>
        <a:off x="38054" y="3285999"/>
        <a:ext cx="1891076" cy="1107091"/>
      </dsp:txXfrm>
    </dsp:sp>
    <dsp:sp modelId="{E9D79D36-162C-4FD4-A0E9-FD9FF0ADF99C}">
      <dsp:nvSpPr>
        <dsp:cNvPr id="0" name=""/>
        <dsp:cNvSpPr/>
      </dsp:nvSpPr>
      <dsp:spPr>
        <a:xfrm rot="16200000">
          <a:off x="2277193" y="2717479"/>
          <a:ext cx="1460145" cy="176396"/>
        </a:xfrm>
        <a:prstGeom prst="rect">
          <a:avLst/>
        </a:prstGeom>
        <a:solidFill>
          <a:schemeClr val="accent4">
            <a:hueOff val="-1913473"/>
            <a:satOff val="11528"/>
            <a:lumOff val="9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F79FBA-AB29-4D52-9424-D2FE14DC0ABF}">
      <dsp:nvSpPr>
        <dsp:cNvPr id="0" name=""/>
        <dsp:cNvSpPr/>
      </dsp:nvSpPr>
      <dsp:spPr>
        <a:xfrm>
          <a:off x="2610360" y="3251556"/>
          <a:ext cx="1959962" cy="1175977"/>
        </a:xfrm>
        <a:prstGeom prst="roundRect">
          <a:avLst>
            <a:gd name="adj" fmla="val 10000"/>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Co-factor</a:t>
          </a:r>
          <a:endParaRPr lang="en-GB" sz="2400" kern="1200" dirty="0"/>
        </a:p>
      </dsp:txBody>
      <dsp:txXfrm>
        <a:off x="2644803" y="3285999"/>
        <a:ext cx="1891076" cy="1107091"/>
      </dsp:txXfrm>
    </dsp:sp>
    <dsp:sp modelId="{2B57433B-4930-45B4-B1CC-9C63ABC98F1A}">
      <dsp:nvSpPr>
        <dsp:cNvPr id="0" name=""/>
        <dsp:cNvSpPr/>
      </dsp:nvSpPr>
      <dsp:spPr>
        <a:xfrm rot="16200000">
          <a:off x="2277193" y="1247508"/>
          <a:ext cx="1460145" cy="176396"/>
        </a:xfrm>
        <a:prstGeom prst="rect">
          <a:avLst/>
        </a:prstGeom>
        <a:solidFill>
          <a:schemeClr val="accent4">
            <a:hueOff val="-2551297"/>
            <a:satOff val="15371"/>
            <a:lumOff val="12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10035F-CD4B-4561-A32D-8CA9447E38C0}">
      <dsp:nvSpPr>
        <dsp:cNvPr id="0" name=""/>
        <dsp:cNvSpPr/>
      </dsp:nvSpPr>
      <dsp:spPr>
        <a:xfrm>
          <a:off x="2610360" y="1781584"/>
          <a:ext cx="1959962" cy="117597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Refer</a:t>
          </a:r>
          <a:endParaRPr lang="en-GB" sz="2400" kern="1200" dirty="0"/>
        </a:p>
      </dsp:txBody>
      <dsp:txXfrm>
        <a:off x="2644803" y="1816027"/>
        <a:ext cx="1891076" cy="1107091"/>
      </dsp:txXfrm>
    </dsp:sp>
    <dsp:sp modelId="{AA3C6F4B-A368-43C7-A576-7F72FD9EC895}">
      <dsp:nvSpPr>
        <dsp:cNvPr id="0" name=""/>
        <dsp:cNvSpPr/>
      </dsp:nvSpPr>
      <dsp:spPr>
        <a:xfrm>
          <a:off x="3012179" y="512522"/>
          <a:ext cx="2596923" cy="176396"/>
        </a:xfrm>
        <a:prstGeom prst="rect">
          <a:avLst/>
        </a:prstGeom>
        <a:solidFill>
          <a:schemeClr val="accent4">
            <a:hueOff val="-3189121"/>
            <a:satOff val="19214"/>
            <a:lumOff val="15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57585F-C8E9-4E6A-99B0-B486E051C5D7}">
      <dsp:nvSpPr>
        <dsp:cNvPr id="0" name=""/>
        <dsp:cNvSpPr/>
      </dsp:nvSpPr>
      <dsp:spPr>
        <a:xfrm>
          <a:off x="2610360" y="311613"/>
          <a:ext cx="1959962" cy="1175977"/>
        </a:xfrm>
        <a:prstGeom prst="roundRect">
          <a:avLst>
            <a:gd name="adj" fmla="val 10000"/>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Plan</a:t>
          </a:r>
          <a:endParaRPr lang="en-GB" sz="2400" kern="1200" dirty="0"/>
        </a:p>
      </dsp:txBody>
      <dsp:txXfrm>
        <a:off x="2644803" y="346056"/>
        <a:ext cx="1891076" cy="1107091"/>
      </dsp:txXfrm>
    </dsp:sp>
    <dsp:sp modelId="{7A9BF526-A8C4-49FB-9417-125B66CE0070}">
      <dsp:nvSpPr>
        <dsp:cNvPr id="0" name=""/>
        <dsp:cNvSpPr/>
      </dsp:nvSpPr>
      <dsp:spPr>
        <a:xfrm rot="5400000">
          <a:off x="4883943" y="1247508"/>
          <a:ext cx="1460145" cy="176396"/>
        </a:xfrm>
        <a:prstGeom prst="rect">
          <a:avLst/>
        </a:prstGeom>
        <a:solidFill>
          <a:schemeClr val="accent4">
            <a:hueOff val="-3826945"/>
            <a:satOff val="23056"/>
            <a:lumOff val="1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2F6F19-1C11-4CA6-93F8-0593A73EE4F6}">
      <dsp:nvSpPr>
        <dsp:cNvPr id="0" name=""/>
        <dsp:cNvSpPr/>
      </dsp:nvSpPr>
      <dsp:spPr>
        <a:xfrm>
          <a:off x="5217110" y="311613"/>
          <a:ext cx="1959962" cy="1175977"/>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Prognosticate</a:t>
          </a:r>
          <a:endParaRPr lang="en-GB" sz="2400" kern="1200" dirty="0"/>
        </a:p>
      </dsp:txBody>
      <dsp:txXfrm>
        <a:off x="5251553" y="346056"/>
        <a:ext cx="1891076" cy="1107091"/>
      </dsp:txXfrm>
    </dsp:sp>
    <dsp:sp modelId="{F2C23683-4748-4FFF-B913-BAC7D3F8326D}">
      <dsp:nvSpPr>
        <dsp:cNvPr id="0" name=""/>
        <dsp:cNvSpPr/>
      </dsp:nvSpPr>
      <dsp:spPr>
        <a:xfrm rot="5400000">
          <a:off x="4883943" y="2717479"/>
          <a:ext cx="1460145" cy="176396"/>
        </a:xfrm>
        <a:prstGeom prst="rect">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5E20DA-F6D9-4219-9F47-2AD6E87FCBE7}">
      <dsp:nvSpPr>
        <dsp:cNvPr id="0" name=""/>
        <dsp:cNvSpPr/>
      </dsp:nvSpPr>
      <dsp:spPr>
        <a:xfrm>
          <a:off x="5217110" y="1781584"/>
          <a:ext cx="1959962" cy="1175977"/>
        </a:xfrm>
        <a:prstGeom prst="roundRect">
          <a:avLst>
            <a:gd name="adj" fmla="val 10000"/>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Explain</a:t>
          </a:r>
          <a:endParaRPr lang="en-GB" sz="2400" kern="1200" dirty="0"/>
        </a:p>
      </dsp:txBody>
      <dsp:txXfrm>
        <a:off x="5251553" y="1816027"/>
        <a:ext cx="1891076" cy="1107091"/>
      </dsp:txXfrm>
    </dsp:sp>
    <dsp:sp modelId="{E272E801-CB7A-47B5-ACA9-8B2D63723736}">
      <dsp:nvSpPr>
        <dsp:cNvPr id="0" name=""/>
        <dsp:cNvSpPr/>
      </dsp:nvSpPr>
      <dsp:spPr>
        <a:xfrm>
          <a:off x="5217110" y="3251556"/>
          <a:ext cx="1959962" cy="117597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Treat</a:t>
          </a:r>
          <a:endParaRPr lang="en-GB" sz="2400" kern="1200" dirty="0"/>
        </a:p>
      </dsp:txBody>
      <dsp:txXfrm>
        <a:off x="5251553" y="3285999"/>
        <a:ext cx="1891076" cy="11070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5173CB-D63E-476C-B88B-BDAA2DED247F}"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193913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5173CB-D63E-476C-B88B-BDAA2DED247F}"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281645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5173CB-D63E-476C-B88B-BDAA2DED247F}"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276803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5173CB-D63E-476C-B88B-BDAA2DED247F}"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351722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173CB-D63E-476C-B88B-BDAA2DED247F}" type="datetimeFigureOut">
              <a:rPr lang="en-GB" smtClean="0"/>
              <a:t>09/08/2015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227364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5173CB-D63E-476C-B88B-BDAA2DED247F}" type="datetimeFigureOut">
              <a:rPr lang="en-GB" smtClean="0"/>
              <a:t>09/08/2015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140988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5173CB-D63E-476C-B88B-BDAA2DED247F}" type="datetimeFigureOut">
              <a:rPr lang="en-GB" smtClean="0"/>
              <a:t>09/08/2015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136968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5173CB-D63E-476C-B88B-BDAA2DED247F}" type="datetimeFigureOut">
              <a:rPr lang="en-GB" smtClean="0"/>
              <a:t>09/08/2015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388697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173CB-D63E-476C-B88B-BDAA2DED247F}" type="datetimeFigureOut">
              <a:rPr lang="en-GB" smtClean="0"/>
              <a:t>09/08/2015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258559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173CB-D63E-476C-B88B-BDAA2DED247F}" type="datetimeFigureOut">
              <a:rPr lang="en-GB" smtClean="0"/>
              <a:t>09/08/2015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214103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173CB-D63E-476C-B88B-BDAA2DED247F}" type="datetimeFigureOut">
              <a:rPr lang="en-GB" smtClean="0"/>
              <a:t>09/08/2015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8BB0B-A4C5-4066-827E-B324A5B97E70}" type="slidenum">
              <a:rPr lang="en-GB" smtClean="0"/>
              <a:t>‹#›</a:t>
            </a:fld>
            <a:endParaRPr lang="en-GB"/>
          </a:p>
        </p:txBody>
      </p:sp>
    </p:spTree>
    <p:extLst>
      <p:ext uri="{BB962C8B-B14F-4D97-AF65-F5344CB8AC3E}">
        <p14:creationId xmlns:p14="http://schemas.microsoft.com/office/powerpoint/2010/main" val="125651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173CB-D63E-476C-B88B-BDAA2DED247F}" type="datetimeFigureOut">
              <a:rPr lang="en-GB" smtClean="0"/>
              <a:t>09/08/2015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8BB0B-A4C5-4066-827E-B324A5B97E70}" type="slidenum">
              <a:rPr lang="en-GB" smtClean="0"/>
              <a:t>‹#›</a:t>
            </a:fld>
            <a:endParaRPr lang="en-GB"/>
          </a:p>
        </p:txBody>
      </p:sp>
    </p:spTree>
    <p:extLst>
      <p:ext uri="{BB962C8B-B14F-4D97-AF65-F5344CB8AC3E}">
        <p14:creationId xmlns:p14="http://schemas.microsoft.com/office/powerpoint/2010/main" val="216641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9144001" cy="6858000"/>
            <a:chOff x="-1" y="0"/>
            <a:chExt cx="9144001" cy="6858000"/>
          </a:xfrm>
        </p:grpSpPr>
        <p:sp>
          <p:nvSpPr>
            <p:cNvPr id="4" name="Rectangle 3"/>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761165"/>
              <a:ext cx="9144000" cy="96835"/>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1268760"/>
            <a:ext cx="8910734" cy="769441"/>
          </a:xfrm>
          <a:prstGeom prst="rect">
            <a:avLst/>
          </a:prstGeom>
          <a:gradFill>
            <a:gsLst>
              <a:gs pos="0">
                <a:srgbClr val="386A57"/>
              </a:gs>
              <a:gs pos="100000">
                <a:srgbClr val="61B9BB"/>
              </a:gs>
            </a:gsLst>
            <a:lin ang="0" scaled="1"/>
          </a:gradFill>
        </p:spPr>
        <p:txBody>
          <a:bodyPr wrap="square" rtlCol="0">
            <a:spAutoFit/>
          </a:bodyPr>
          <a:lstStyle/>
          <a:p>
            <a:pPr algn="ctr"/>
            <a:r>
              <a:rPr lang="en-US" sz="4400" dirty="0" smtClean="0">
                <a:solidFill>
                  <a:schemeClr val="bg1"/>
                </a:solidFill>
                <a:latin typeface="Tw Cen MT" panose="020B0602020104020603" pitchFamily="34" charset="0"/>
              </a:rPr>
              <a:t>Medical Student Training in Oncology</a:t>
            </a:r>
            <a:endParaRPr lang="en-GB" sz="4400" dirty="0">
              <a:solidFill>
                <a:schemeClr val="bg1"/>
              </a:solidFill>
              <a:latin typeface="Tw Cen MT" panose="020B0602020104020603" pitchFamily="34" charset="0"/>
            </a:endParaRPr>
          </a:p>
        </p:txBody>
      </p:sp>
      <p:sp>
        <p:nvSpPr>
          <p:cNvPr id="12" name="TextBox 11"/>
          <p:cNvSpPr txBox="1"/>
          <p:nvPr/>
        </p:nvSpPr>
        <p:spPr>
          <a:xfrm>
            <a:off x="179512" y="2898810"/>
            <a:ext cx="5400600" cy="1754326"/>
          </a:xfrm>
          <a:prstGeom prst="rect">
            <a:avLst/>
          </a:prstGeom>
          <a:noFill/>
        </p:spPr>
        <p:txBody>
          <a:bodyPr wrap="square" rtlCol="0">
            <a:spAutoFit/>
          </a:bodyPr>
          <a:lstStyle/>
          <a:p>
            <a:r>
              <a:rPr lang="en-US" sz="4400" dirty="0" smtClean="0">
                <a:solidFill>
                  <a:srgbClr val="386A57"/>
                </a:solidFill>
                <a:latin typeface="Tw Cen MT" panose="020B0602020104020603" pitchFamily="34" charset="0"/>
              </a:rPr>
              <a:t>Lecture 1</a:t>
            </a:r>
          </a:p>
          <a:p>
            <a:pPr marL="457200" indent="-457200">
              <a:buFont typeface="Wingdings" panose="05000000000000000000" pitchFamily="2" charset="2"/>
              <a:buChar char="v"/>
            </a:pPr>
            <a:r>
              <a:rPr lang="en-US" sz="3200" dirty="0" smtClean="0">
                <a:solidFill>
                  <a:srgbClr val="386A57"/>
                </a:solidFill>
                <a:latin typeface="Tw Cen MT" panose="020B0602020104020603" pitchFamily="34" charset="0"/>
              </a:rPr>
              <a:t>Key competencies in cancer care</a:t>
            </a:r>
            <a:endParaRPr lang="en-GB" sz="3200" dirty="0">
              <a:solidFill>
                <a:srgbClr val="386A57"/>
              </a:solidFill>
              <a:latin typeface="Tw Cen MT" panose="020B0602020104020603" pitchFamily="34" charset="0"/>
            </a:endParaRPr>
          </a:p>
        </p:txBody>
      </p:sp>
      <p:pic>
        <p:nvPicPr>
          <p:cNvPr id="2" name="Picture 2" descr="http://www.clipartbest.com/cliparts/aTq/o5A/aTqo5AKL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632244"/>
            <a:ext cx="3320091" cy="3027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131840" y="188640"/>
            <a:ext cx="2448272" cy="1068690"/>
          </a:xfrm>
          <a:prstGeom prst="rect">
            <a:avLst/>
          </a:prstGeom>
        </p:spPr>
      </p:pic>
    </p:spTree>
    <p:extLst>
      <p:ext uri="{BB962C8B-B14F-4D97-AF65-F5344CB8AC3E}">
        <p14:creationId xmlns:p14="http://schemas.microsoft.com/office/powerpoint/2010/main" val="402072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Confirm diagnosis</a:t>
            </a:r>
            <a:endParaRPr lang="en-GB" sz="4400" dirty="0">
              <a:latin typeface="Tw Cen MT" panose="020B0602020104020603" pitchFamily="34" charset="0"/>
            </a:endParaRPr>
          </a:p>
        </p:txBody>
      </p:sp>
      <p:sp>
        <p:nvSpPr>
          <p:cNvPr id="18" name="TextBox 17"/>
          <p:cNvSpPr txBox="1"/>
          <p:nvPr/>
        </p:nvSpPr>
        <p:spPr>
          <a:xfrm>
            <a:off x="251520" y="920909"/>
            <a:ext cx="8496944"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Confirmation of diagnosis is usually within the remit of a specialist MDT, but there are some exceptions</a:t>
            </a:r>
          </a:p>
        </p:txBody>
      </p:sp>
      <p:sp>
        <p:nvSpPr>
          <p:cNvPr id="11" name="TextBox 10"/>
          <p:cNvSpPr txBox="1"/>
          <p:nvPr/>
        </p:nvSpPr>
        <p:spPr>
          <a:xfrm>
            <a:off x="4853715" y="5385405"/>
            <a:ext cx="4038765" cy="369332"/>
          </a:xfrm>
          <a:prstGeom prst="rect">
            <a:avLst/>
          </a:prstGeom>
          <a:solidFill>
            <a:srgbClr val="386A57"/>
          </a:solidFill>
        </p:spPr>
        <p:txBody>
          <a:bodyPr wrap="square" rtlCol="0">
            <a:spAutoFit/>
          </a:bodyPr>
          <a:lstStyle/>
          <a:p>
            <a:r>
              <a:rPr lang="en-US" dirty="0" smtClean="0">
                <a:solidFill>
                  <a:schemeClr val="bg1"/>
                </a:solidFill>
                <a:latin typeface="Tw Cen MT" panose="020B0602020104020603" pitchFamily="34" charset="0"/>
              </a:rPr>
              <a:t>What is the cancer diagnosis?</a:t>
            </a:r>
            <a:endParaRPr lang="en-GB" i="1" dirty="0">
              <a:solidFill>
                <a:schemeClr val="bg1"/>
              </a:solidFill>
              <a:latin typeface="Tw Cen MT" panose="020B0602020104020603" pitchFamily="34" charset="0"/>
            </a:endParaRPr>
          </a:p>
        </p:txBody>
      </p:sp>
      <p:sp>
        <p:nvSpPr>
          <p:cNvPr id="12" name="TextBox 11"/>
          <p:cNvSpPr txBox="1"/>
          <p:nvPr/>
        </p:nvSpPr>
        <p:spPr>
          <a:xfrm>
            <a:off x="251520" y="1594605"/>
            <a:ext cx="4458179" cy="2031325"/>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Bronchoscopy / endoscopic biopsies</a:t>
            </a:r>
          </a:p>
          <a:p>
            <a:pPr marL="285750" indent="-285750">
              <a:buFont typeface="Wingdings" panose="05000000000000000000" pitchFamily="2" charset="2"/>
              <a:buChar char="§"/>
            </a:pPr>
            <a:r>
              <a:rPr lang="en-GB" dirty="0" smtClean="0"/>
              <a:t>Punch biopsies for skin lesions</a:t>
            </a:r>
          </a:p>
          <a:p>
            <a:pPr marL="285750" indent="-285750">
              <a:buFont typeface="Wingdings" panose="05000000000000000000" pitchFamily="2" charset="2"/>
              <a:buChar char="§"/>
            </a:pPr>
            <a:r>
              <a:rPr lang="en-GB" dirty="0" smtClean="0"/>
              <a:t>Blood film / bone marrow aspirate</a:t>
            </a:r>
          </a:p>
          <a:p>
            <a:pPr marL="285750" indent="-285750">
              <a:buFont typeface="Wingdings" panose="05000000000000000000" pitchFamily="2" charset="2"/>
              <a:buChar char="§"/>
            </a:pPr>
            <a:r>
              <a:rPr lang="en-GB" dirty="0" smtClean="0"/>
              <a:t>Tumour markers</a:t>
            </a:r>
          </a:p>
          <a:p>
            <a:pPr marL="285750" indent="-285750">
              <a:buFont typeface="Wingdings" panose="05000000000000000000" pitchFamily="2" charset="2"/>
              <a:buChar char="§"/>
            </a:pPr>
            <a:r>
              <a:rPr lang="en-GB" dirty="0" smtClean="0"/>
              <a:t>Radiological diagnosis where biopsy is not safe / possible</a:t>
            </a:r>
            <a:endParaRPr lang="en-GB" dirty="0"/>
          </a:p>
          <a:p>
            <a:pPr marL="285750" indent="-285750">
              <a:buFont typeface="Wingdings" panose="05000000000000000000" pitchFamily="2" charset="2"/>
              <a:buChar char="v"/>
            </a:pPr>
            <a:endParaRPr lang="en-GB" i="1" dirty="0"/>
          </a:p>
        </p:txBody>
      </p:sp>
      <p:pic>
        <p:nvPicPr>
          <p:cNvPr id="2" name="Picture 1"/>
          <p:cNvPicPr>
            <a:picLocks noChangeAspect="1"/>
          </p:cNvPicPr>
          <p:nvPr/>
        </p:nvPicPr>
        <p:blipFill>
          <a:blip r:embed="rId2"/>
          <a:stretch>
            <a:fillRect/>
          </a:stretch>
        </p:blipFill>
        <p:spPr>
          <a:xfrm>
            <a:off x="4860032" y="3450314"/>
            <a:ext cx="4045744" cy="1933865"/>
          </a:xfrm>
          <a:prstGeom prst="rect">
            <a:avLst/>
          </a:prstGeom>
        </p:spPr>
      </p:pic>
      <p:pic>
        <p:nvPicPr>
          <p:cNvPr id="14" name="Picture 13"/>
          <p:cNvPicPr>
            <a:picLocks noChangeAspect="1"/>
          </p:cNvPicPr>
          <p:nvPr/>
        </p:nvPicPr>
        <p:blipFill rotWithShape="1">
          <a:blip r:embed="rId3"/>
          <a:srcRect l="2919" t="6882" r="15652" b="3626"/>
          <a:stretch/>
        </p:blipFill>
        <p:spPr>
          <a:xfrm>
            <a:off x="4644008" y="2780928"/>
            <a:ext cx="489001" cy="475592"/>
          </a:xfrm>
          <a:prstGeom prst="rect">
            <a:avLst/>
          </a:prstGeom>
        </p:spPr>
      </p:pic>
    </p:spTree>
    <p:extLst>
      <p:ext uri="{BB962C8B-B14F-4D97-AF65-F5344CB8AC3E}">
        <p14:creationId xmlns:p14="http://schemas.microsoft.com/office/powerpoint/2010/main" val="2118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Staging</a:t>
            </a:r>
            <a:endParaRPr lang="en-GB" sz="4400" dirty="0">
              <a:latin typeface="Tw Cen MT" panose="020B0602020104020603" pitchFamily="34" charset="0"/>
            </a:endParaRPr>
          </a:p>
        </p:txBody>
      </p:sp>
      <p:sp>
        <p:nvSpPr>
          <p:cNvPr id="18" name="TextBox 17"/>
          <p:cNvSpPr txBox="1"/>
          <p:nvPr/>
        </p:nvSpPr>
        <p:spPr>
          <a:xfrm>
            <a:off x="251520" y="920909"/>
            <a:ext cx="8496944"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Staging involves performing necessary investigations (usually imaging) to assess extent of disease spread</a:t>
            </a:r>
          </a:p>
        </p:txBody>
      </p:sp>
      <p:sp>
        <p:nvSpPr>
          <p:cNvPr id="12" name="TextBox 11"/>
          <p:cNvSpPr txBox="1"/>
          <p:nvPr/>
        </p:nvSpPr>
        <p:spPr>
          <a:xfrm>
            <a:off x="251520" y="2045747"/>
            <a:ext cx="6305798" cy="3416320"/>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UICC TNM staging system used for many cancers</a:t>
            </a:r>
          </a:p>
          <a:p>
            <a:pPr marL="742950" lvl="1" indent="-285750">
              <a:buFont typeface="Wingdings" panose="05000000000000000000" pitchFamily="2" charset="2"/>
              <a:buChar char="§"/>
            </a:pPr>
            <a:r>
              <a:rPr lang="en-GB" dirty="0" smtClean="0"/>
              <a:t>T = tumour stage</a:t>
            </a:r>
          </a:p>
          <a:p>
            <a:pPr marL="742950" lvl="1" indent="-285750">
              <a:buFont typeface="Wingdings" panose="05000000000000000000" pitchFamily="2" charset="2"/>
              <a:buChar char="§"/>
            </a:pPr>
            <a:r>
              <a:rPr lang="en-GB" dirty="0" smtClean="0"/>
              <a:t>N  = nodal stage</a:t>
            </a:r>
          </a:p>
          <a:p>
            <a:pPr marL="742950" lvl="1" indent="-285750">
              <a:buFont typeface="Wingdings" panose="05000000000000000000" pitchFamily="2" charset="2"/>
              <a:buChar char="§"/>
            </a:pPr>
            <a:r>
              <a:rPr lang="en-GB" dirty="0" smtClean="0"/>
              <a:t>M = metastatic disease spread</a:t>
            </a:r>
          </a:p>
          <a:p>
            <a:pPr marL="742950" lvl="1" indent="-285750">
              <a:buFont typeface="Wingdings" panose="05000000000000000000" pitchFamily="2" charset="2"/>
              <a:buChar char="§"/>
            </a:pPr>
            <a:r>
              <a:rPr lang="en-GB" dirty="0" smtClean="0"/>
              <a:t>TNM stages often then merged into clinical stages (1-4)</a:t>
            </a:r>
            <a:endParaRPr lang="en-GB" dirty="0"/>
          </a:p>
          <a:p>
            <a:pPr marL="285750" indent="-285750">
              <a:buFont typeface="Wingdings" panose="05000000000000000000" pitchFamily="2" charset="2"/>
              <a:buChar char="v"/>
            </a:pPr>
            <a:r>
              <a:rPr lang="en-GB" dirty="0" smtClean="0"/>
              <a:t>Useful as a common dialogue (e.g. T3 N2 M0 lung cancer)</a:t>
            </a:r>
          </a:p>
          <a:p>
            <a:pPr marL="285750" indent="-285750">
              <a:buFont typeface="Wingdings" panose="05000000000000000000" pitchFamily="2" charset="2"/>
              <a:buChar char="v"/>
            </a:pPr>
            <a:r>
              <a:rPr lang="en-GB" dirty="0" smtClean="0"/>
              <a:t>Essential for guiding management and establishing treatment intent</a:t>
            </a:r>
          </a:p>
          <a:p>
            <a:pPr marL="285750" indent="-285750">
              <a:buFont typeface="Wingdings" panose="05000000000000000000" pitchFamily="2" charset="2"/>
              <a:buChar char="v"/>
            </a:pPr>
            <a:r>
              <a:rPr lang="en-GB" dirty="0" smtClean="0"/>
              <a:t>Useful for prognosis</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Consider that staging may be revised radiological, pre-operative, post-operative</a:t>
            </a:r>
            <a:endParaRPr lang="en-GB" dirty="0"/>
          </a:p>
        </p:txBody>
      </p:sp>
      <p:pic>
        <p:nvPicPr>
          <p:cNvPr id="7170" name="Picture 2" descr="http://ecx.images-amazon.com/images/I/41j4SkZfUP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205" y="2077565"/>
            <a:ext cx="2200275" cy="32956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92205" y="5301208"/>
            <a:ext cx="2200275" cy="738664"/>
          </a:xfrm>
          <a:prstGeom prst="rect">
            <a:avLst/>
          </a:prstGeom>
          <a:solidFill>
            <a:srgbClr val="386A57"/>
          </a:solidFill>
        </p:spPr>
        <p:txBody>
          <a:bodyPr wrap="square" rtlCol="0">
            <a:spAutoFit/>
          </a:bodyPr>
          <a:lstStyle/>
          <a:p>
            <a:r>
              <a:rPr lang="en-US" sz="1400" dirty="0" smtClean="0">
                <a:solidFill>
                  <a:schemeClr val="bg1"/>
                </a:solidFill>
                <a:latin typeface="Tw Cen MT" panose="020B0602020104020603" pitchFamily="34" charset="0"/>
              </a:rPr>
              <a:t>The TNM Atlas. A common dialogue for cancer specialists across the world</a:t>
            </a:r>
            <a:endParaRPr lang="en-GB" sz="1400" i="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12295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Treatment intent</a:t>
            </a:r>
            <a:endParaRPr lang="en-GB" sz="4400" dirty="0">
              <a:latin typeface="Tw Cen MT" panose="020B0602020104020603" pitchFamily="34" charset="0"/>
            </a:endParaRPr>
          </a:p>
        </p:txBody>
      </p:sp>
      <p:sp>
        <p:nvSpPr>
          <p:cNvPr id="18" name="TextBox 17"/>
          <p:cNvSpPr txBox="1"/>
          <p:nvPr/>
        </p:nvSpPr>
        <p:spPr>
          <a:xfrm>
            <a:off x="251520" y="920909"/>
            <a:ext cx="8496944"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Very important to establish the intent of treatment after diagnosis and staging is complete</a:t>
            </a:r>
          </a:p>
        </p:txBody>
      </p:sp>
      <p:sp>
        <p:nvSpPr>
          <p:cNvPr id="13" name="TextBox 12"/>
          <p:cNvSpPr txBox="1"/>
          <p:nvPr/>
        </p:nvSpPr>
        <p:spPr>
          <a:xfrm>
            <a:off x="251519" y="1774557"/>
            <a:ext cx="4257601" cy="4247317"/>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Curative intent</a:t>
            </a:r>
          </a:p>
          <a:p>
            <a:pPr marL="742950" lvl="1" indent="-285750">
              <a:buFont typeface="Wingdings" panose="05000000000000000000" pitchFamily="2" charset="2"/>
              <a:buChar char="§"/>
            </a:pPr>
            <a:r>
              <a:rPr lang="en-GB" dirty="0" smtClean="0"/>
              <a:t>Benign conditions (meningioma)</a:t>
            </a:r>
          </a:p>
          <a:p>
            <a:pPr marL="742950" lvl="1" indent="-285750">
              <a:buFont typeface="Wingdings" panose="05000000000000000000" pitchFamily="2" charset="2"/>
              <a:buChar char="§"/>
            </a:pPr>
            <a:r>
              <a:rPr lang="en-GB" dirty="0" smtClean="0"/>
              <a:t>Localised disease</a:t>
            </a:r>
          </a:p>
          <a:p>
            <a:pPr marL="742950" lvl="1" indent="-285750">
              <a:buFont typeface="Wingdings" panose="05000000000000000000" pitchFamily="2" charset="2"/>
              <a:buChar char="§"/>
            </a:pPr>
            <a:r>
              <a:rPr lang="en-GB" dirty="0" smtClean="0"/>
              <a:t>Metastatic disease in very sensitive tumours (Lymphoma, Germ cell tumour)</a:t>
            </a:r>
          </a:p>
          <a:p>
            <a:pPr marL="742950" lvl="1" indent="-285750">
              <a:buFont typeface="Wingdings" panose="05000000000000000000" pitchFamily="2" charset="2"/>
              <a:buChar char="§"/>
            </a:pPr>
            <a:endParaRPr lang="en-GB" dirty="0" smtClean="0"/>
          </a:p>
          <a:p>
            <a:pPr marL="742950" lvl="1" indent="-285750">
              <a:buFont typeface="Wingdings" panose="05000000000000000000" pitchFamily="2" charset="2"/>
              <a:buChar char="§"/>
            </a:pPr>
            <a:endParaRPr lang="en-GB" dirty="0"/>
          </a:p>
          <a:p>
            <a:pPr marL="742950" lvl="1" indent="-285750">
              <a:buFont typeface="Wingdings" panose="05000000000000000000" pitchFamily="2" charset="2"/>
              <a:buChar char="§"/>
            </a:pPr>
            <a:r>
              <a:rPr lang="en-GB" dirty="0" smtClean="0"/>
              <a:t>Accept </a:t>
            </a:r>
            <a:r>
              <a:rPr lang="en-GB" i="1" dirty="0" smtClean="0"/>
              <a:t>significant</a:t>
            </a:r>
            <a:r>
              <a:rPr lang="en-GB" dirty="0" smtClean="0"/>
              <a:t> acute toxicity if cure is possible</a:t>
            </a:r>
          </a:p>
          <a:p>
            <a:pPr marL="742950" lvl="1" indent="-285750">
              <a:buFont typeface="Wingdings" panose="05000000000000000000" pitchFamily="2" charset="2"/>
              <a:buChar char="§"/>
            </a:pPr>
            <a:r>
              <a:rPr lang="en-GB" dirty="0" smtClean="0"/>
              <a:t>Consider long term effects of therapy</a:t>
            </a:r>
          </a:p>
          <a:p>
            <a:pPr marL="742950" lvl="1" indent="-285750">
              <a:buFont typeface="Wingdings" panose="05000000000000000000" pitchFamily="2" charset="2"/>
              <a:buChar char="§"/>
            </a:pPr>
            <a:r>
              <a:rPr lang="en-GB" dirty="0" smtClean="0"/>
              <a:t>Support patient through side effects, even if this requires ITU admission</a:t>
            </a:r>
          </a:p>
        </p:txBody>
      </p:sp>
      <p:sp>
        <p:nvSpPr>
          <p:cNvPr id="14" name="TextBox 13"/>
          <p:cNvSpPr txBox="1"/>
          <p:nvPr/>
        </p:nvSpPr>
        <p:spPr>
          <a:xfrm>
            <a:off x="4860032" y="1772816"/>
            <a:ext cx="3816424" cy="3970318"/>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Palliative intent</a:t>
            </a:r>
          </a:p>
          <a:p>
            <a:pPr marL="742950" lvl="1" indent="-285750">
              <a:buFont typeface="Wingdings" panose="05000000000000000000" pitchFamily="2" charset="2"/>
              <a:buChar char="§"/>
            </a:pPr>
            <a:r>
              <a:rPr lang="en-GB" dirty="0" smtClean="0"/>
              <a:t>Metastatic disease (solid tumours)</a:t>
            </a:r>
          </a:p>
          <a:p>
            <a:pPr marL="742950" lvl="1" indent="-285750">
              <a:buFont typeface="Wingdings" panose="05000000000000000000" pitchFamily="2" charset="2"/>
              <a:buChar char="§"/>
            </a:pPr>
            <a:r>
              <a:rPr lang="en-GB" dirty="0" smtClean="0"/>
              <a:t>Locally advanced disease</a:t>
            </a:r>
          </a:p>
          <a:p>
            <a:pPr marL="742950" lvl="1" indent="-285750">
              <a:buFont typeface="Wingdings" panose="05000000000000000000" pitchFamily="2" charset="2"/>
              <a:buChar char="§"/>
            </a:pPr>
            <a:r>
              <a:rPr lang="en-GB" dirty="0" smtClean="0"/>
              <a:t>Patient co-factors preclude radical  treatment</a:t>
            </a:r>
          </a:p>
          <a:p>
            <a:pPr marL="742950" lvl="1" indent="-285750">
              <a:buFont typeface="Wingdings" panose="05000000000000000000" pitchFamily="2" charset="2"/>
              <a:buChar char="§"/>
            </a:pPr>
            <a:endParaRPr lang="en-GB" dirty="0"/>
          </a:p>
          <a:p>
            <a:pPr marL="742950" lvl="1" indent="-285750">
              <a:buFont typeface="Wingdings" panose="05000000000000000000" pitchFamily="2" charset="2"/>
              <a:buChar char="§"/>
            </a:pPr>
            <a:endParaRPr lang="en-GB" dirty="0" smtClean="0"/>
          </a:p>
          <a:p>
            <a:pPr marL="742950" lvl="1" indent="-285750">
              <a:buFont typeface="Wingdings" panose="05000000000000000000" pitchFamily="2" charset="2"/>
              <a:buChar char="§"/>
            </a:pPr>
            <a:r>
              <a:rPr lang="en-GB" dirty="0" smtClean="0"/>
              <a:t>May still need intensive therapy to achieve palliation (e.g. Head &amp; Neck Cancer)</a:t>
            </a:r>
          </a:p>
          <a:p>
            <a:pPr marL="742950" lvl="1" indent="-285750">
              <a:buFont typeface="Wingdings" panose="05000000000000000000" pitchFamily="2" charset="2"/>
              <a:buChar char="§"/>
            </a:pPr>
            <a:r>
              <a:rPr lang="en-GB" dirty="0" smtClean="0"/>
              <a:t>Balance side effects of treatment with QOL</a:t>
            </a:r>
          </a:p>
          <a:p>
            <a:pPr marL="742950" lvl="1" indent="-285750">
              <a:buFont typeface="Wingdings" panose="05000000000000000000" pitchFamily="2" charset="2"/>
              <a:buChar char="§"/>
            </a:pPr>
            <a:r>
              <a:rPr lang="en-GB" dirty="0" smtClean="0"/>
              <a:t>Ceiling of supportive care </a:t>
            </a:r>
          </a:p>
        </p:txBody>
      </p:sp>
      <p:pic>
        <p:nvPicPr>
          <p:cNvPr id="1026" name="Picture 2" descr="http://s.hswstatic.com/gif/hamm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586" y="4115357"/>
            <a:ext cx="645277" cy="609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jessicavermeeren.files.wordpress.com/2011/09/feathers1_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765239"/>
            <a:ext cx="523014" cy="79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8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Treatment scenarios</a:t>
            </a:r>
            <a:endParaRPr lang="en-GB" sz="4400" dirty="0">
              <a:latin typeface="Tw Cen MT" panose="020B0602020104020603" pitchFamily="34" charset="0"/>
            </a:endParaRPr>
          </a:p>
        </p:txBody>
      </p:sp>
      <p:sp>
        <p:nvSpPr>
          <p:cNvPr id="18" name="TextBox 17"/>
          <p:cNvSpPr txBox="1"/>
          <p:nvPr/>
        </p:nvSpPr>
        <p:spPr>
          <a:xfrm>
            <a:off x="251520" y="920909"/>
            <a:ext cx="8496944" cy="3970318"/>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Radical and palliative have been discussed</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solidFill>
                  <a:srgbClr val="386A57"/>
                </a:solidFill>
              </a:rPr>
              <a:t>Primary treatment </a:t>
            </a:r>
            <a:r>
              <a:rPr lang="en-GB" dirty="0" smtClean="0"/>
              <a:t>: using Chemo or RT in place of surgery (e.g. RT for Head &amp; Neck Cancer)</a:t>
            </a:r>
          </a:p>
          <a:p>
            <a:pPr marL="285750" indent="-285750">
              <a:buFont typeface="Wingdings" panose="05000000000000000000" pitchFamily="2" charset="2"/>
              <a:buChar char="v"/>
            </a:pPr>
            <a:endParaRPr lang="en-GB" dirty="0" smtClean="0">
              <a:solidFill>
                <a:srgbClr val="386A57"/>
              </a:solidFill>
            </a:endParaRPr>
          </a:p>
          <a:p>
            <a:pPr marL="285750" indent="-285750">
              <a:buFont typeface="Wingdings" panose="05000000000000000000" pitchFamily="2" charset="2"/>
              <a:buChar char="v"/>
            </a:pPr>
            <a:r>
              <a:rPr lang="en-GB" dirty="0" smtClean="0">
                <a:solidFill>
                  <a:srgbClr val="386A57"/>
                </a:solidFill>
              </a:rPr>
              <a:t>Neo-adjuvant </a:t>
            </a:r>
            <a:r>
              <a:rPr lang="en-GB" dirty="0" smtClean="0"/>
              <a:t>: using Chemo or RT to shrink (downstage) a tumour prior to definitive surgery (e.g. Colorectal cancer)</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solidFill>
                  <a:srgbClr val="386A57"/>
                </a:solidFill>
              </a:rPr>
              <a:t>Adjuvant</a:t>
            </a:r>
            <a:r>
              <a:rPr lang="en-GB" dirty="0" smtClean="0"/>
              <a:t> : using Chemo or RT after surgery to improve loco-regional control and survival (e.g. Breast cancer)</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solidFill>
                  <a:srgbClr val="386A57"/>
                </a:solidFill>
              </a:rPr>
              <a:t>Concomitant</a:t>
            </a:r>
            <a:r>
              <a:rPr lang="en-GB" dirty="0" smtClean="0"/>
              <a:t> : Using chemotherapy in combination with radiotherapy (e.g. </a:t>
            </a:r>
            <a:r>
              <a:rPr lang="en-GB" dirty="0" err="1" smtClean="0"/>
              <a:t>Glioblastoma</a:t>
            </a:r>
            <a:r>
              <a:rPr lang="en-GB" dirty="0" smtClean="0"/>
              <a:t>)</a:t>
            </a:r>
          </a:p>
          <a:p>
            <a:pPr marL="285750" indent="-285750">
              <a:buFont typeface="Wingdings" panose="05000000000000000000" pitchFamily="2" charset="2"/>
              <a:buChar char="v"/>
            </a:pPr>
            <a:endParaRPr lang="en-GB" dirty="0" smtClean="0"/>
          </a:p>
        </p:txBody>
      </p:sp>
    </p:spTree>
    <p:extLst>
      <p:ext uri="{BB962C8B-B14F-4D97-AF65-F5344CB8AC3E}">
        <p14:creationId xmlns:p14="http://schemas.microsoft.com/office/powerpoint/2010/main" val="194155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Co-factors and Performance Status</a:t>
            </a:r>
            <a:endParaRPr lang="en-GB" sz="4400" dirty="0">
              <a:latin typeface="Tw Cen MT" panose="020B0602020104020603" pitchFamily="34" charset="0"/>
            </a:endParaRPr>
          </a:p>
        </p:txBody>
      </p:sp>
      <p:sp>
        <p:nvSpPr>
          <p:cNvPr id="18" name="TextBox 17"/>
          <p:cNvSpPr txBox="1"/>
          <p:nvPr/>
        </p:nvSpPr>
        <p:spPr>
          <a:xfrm>
            <a:off x="251520" y="920909"/>
            <a:ext cx="8496944"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Cannot consider tumour factors </a:t>
            </a:r>
            <a:r>
              <a:rPr lang="en-GB" i="1" dirty="0" smtClean="0"/>
              <a:t>in isolation </a:t>
            </a:r>
            <a:r>
              <a:rPr lang="en-GB" dirty="0" smtClean="0"/>
              <a:t>from patient factors</a:t>
            </a:r>
          </a:p>
          <a:p>
            <a:pPr marL="285750" indent="-285750">
              <a:buFont typeface="Wingdings" panose="05000000000000000000" pitchFamily="2" charset="2"/>
              <a:buChar char="v"/>
            </a:pPr>
            <a:r>
              <a:rPr lang="en-GB" dirty="0" smtClean="0"/>
              <a:t>Oncologists like to know performance status of patient (we use mainly WHO PS)</a:t>
            </a:r>
          </a:p>
          <a:p>
            <a:pPr marL="285750" indent="-285750">
              <a:buFont typeface="Wingdings" panose="05000000000000000000" pitchFamily="2" charset="2"/>
              <a:buChar char="v"/>
            </a:pPr>
            <a:r>
              <a:rPr lang="en-GB" dirty="0" smtClean="0"/>
              <a:t>PS is usually the most important prognostic factor after disease stage</a:t>
            </a:r>
          </a:p>
          <a:p>
            <a:pPr marL="285750" indent="-285750">
              <a:buFont typeface="Wingdings" panose="05000000000000000000" pitchFamily="2" charset="2"/>
              <a:buChar char="v"/>
            </a:pPr>
            <a:r>
              <a:rPr lang="en-GB" dirty="0" smtClean="0"/>
              <a:t>WHO PS works well but focuses on mobility rather than global function</a:t>
            </a:r>
          </a:p>
        </p:txBody>
      </p:sp>
      <p:graphicFrame>
        <p:nvGraphicFramePr>
          <p:cNvPr id="2" name="Table 1"/>
          <p:cNvGraphicFramePr>
            <a:graphicFrameLocks noGrp="1"/>
          </p:cNvGraphicFramePr>
          <p:nvPr>
            <p:extLst>
              <p:ext uri="{D42A27DB-BD31-4B8C-83A1-F6EECF244321}">
                <p14:modId xmlns:p14="http://schemas.microsoft.com/office/powerpoint/2010/main" val="1816493187"/>
              </p:ext>
            </p:extLst>
          </p:nvPr>
        </p:nvGraphicFramePr>
        <p:xfrm>
          <a:off x="4706280" y="2384648"/>
          <a:ext cx="4071268" cy="3276600"/>
        </p:xfrm>
        <a:graphic>
          <a:graphicData uri="http://schemas.openxmlformats.org/drawingml/2006/table">
            <a:tbl>
              <a:tblPr>
                <a:tableStyleId>{7DF18680-E054-41AD-8BC1-D1AEF772440D}</a:tableStyleId>
              </a:tblPr>
              <a:tblGrid>
                <a:gridCol w="432595"/>
                <a:gridCol w="3638673"/>
              </a:tblGrid>
              <a:tr h="259080">
                <a:tc>
                  <a:txBody>
                    <a:bodyPr/>
                    <a:lstStyle/>
                    <a:p>
                      <a:pPr>
                        <a:spcAft>
                          <a:spcPts val="0"/>
                        </a:spcAft>
                      </a:pPr>
                      <a:r>
                        <a:rPr lang="en-GB" sz="1200" dirty="0" smtClean="0">
                          <a:effectLst/>
                        </a:rPr>
                        <a:t>WHO PS</a:t>
                      </a:r>
                      <a:endParaRPr lang="en-GB" sz="1200" dirty="0">
                        <a:effectLst/>
                        <a:latin typeface="Times New Roman" panose="02020603050405020304" pitchFamily="18" charset="0"/>
                        <a:ea typeface="Times New Roman" panose="02020603050405020304" pitchFamily="18" charset="0"/>
                      </a:endParaRPr>
                    </a:p>
                  </a:txBody>
                  <a:tcPr marL="38100" marR="38100" marT="38100" marB="38100"/>
                </a:tc>
                <a:tc>
                  <a:txBody>
                    <a:bodyPr/>
                    <a:lstStyle/>
                    <a:p>
                      <a:pPr>
                        <a:spcAft>
                          <a:spcPts val="0"/>
                        </a:spcAft>
                      </a:pPr>
                      <a:r>
                        <a:rPr lang="en-GB" sz="1200">
                          <a:effectLst/>
                        </a:rPr>
                        <a:t>Explanation of activity</a:t>
                      </a:r>
                      <a:endParaRPr lang="en-GB" sz="1200">
                        <a:effectLst/>
                        <a:latin typeface="Times New Roman" panose="02020603050405020304" pitchFamily="18" charset="0"/>
                        <a:ea typeface="Times New Roman" panose="02020603050405020304" pitchFamily="18" charset="0"/>
                      </a:endParaRPr>
                    </a:p>
                  </a:txBody>
                  <a:tcPr marL="38100" marR="38100" marT="38100" marB="38100" anchor="ctr"/>
                </a:tc>
              </a:tr>
              <a:tr h="0">
                <a:tc>
                  <a:txBody>
                    <a:bodyPr/>
                    <a:lstStyle/>
                    <a:p>
                      <a:pPr>
                        <a:spcAft>
                          <a:spcPts val="0"/>
                        </a:spcAft>
                      </a:pPr>
                      <a:r>
                        <a:rPr lang="en-GB" sz="1200">
                          <a:effectLst/>
                        </a:rPr>
                        <a:t>0</a:t>
                      </a:r>
                      <a:endParaRPr lang="en-GB" sz="1200">
                        <a:effectLst/>
                        <a:latin typeface="Times New Roman" panose="02020603050405020304" pitchFamily="18" charset="0"/>
                        <a:ea typeface="Times New Roman" panose="02020603050405020304" pitchFamily="18" charset="0"/>
                      </a:endParaRPr>
                    </a:p>
                  </a:txBody>
                  <a:tcPr marL="38100" marR="38100" marT="38100" marB="38100"/>
                </a:tc>
                <a:tc>
                  <a:txBody>
                    <a:bodyPr/>
                    <a:lstStyle/>
                    <a:p>
                      <a:pPr>
                        <a:spcAft>
                          <a:spcPts val="0"/>
                        </a:spcAft>
                      </a:pPr>
                      <a:r>
                        <a:rPr lang="en-GB" sz="1200">
                          <a:effectLst/>
                        </a:rPr>
                        <a:t>Fully active, able to carry on all pre-disease performance without restriction</a:t>
                      </a:r>
                      <a:endParaRPr lang="en-GB" sz="1200">
                        <a:effectLst/>
                        <a:latin typeface="Times New Roman" panose="02020603050405020304" pitchFamily="18" charset="0"/>
                        <a:ea typeface="Times New Roman" panose="02020603050405020304" pitchFamily="18" charset="0"/>
                      </a:endParaRPr>
                    </a:p>
                  </a:txBody>
                  <a:tcPr marL="38100" marR="38100" marT="38100" marB="38100" anchor="ctr"/>
                </a:tc>
              </a:tr>
              <a:tr h="0">
                <a:tc>
                  <a:txBody>
                    <a:bodyPr/>
                    <a:lstStyle/>
                    <a:p>
                      <a:pPr>
                        <a:spcAft>
                          <a:spcPts val="0"/>
                        </a:spcAft>
                      </a:pPr>
                      <a:r>
                        <a:rPr lang="en-GB" sz="1200">
                          <a:effectLst/>
                        </a:rPr>
                        <a:t>1</a:t>
                      </a:r>
                      <a:endParaRPr lang="en-GB" sz="1200">
                        <a:effectLst/>
                        <a:latin typeface="Times New Roman" panose="02020603050405020304" pitchFamily="18" charset="0"/>
                        <a:ea typeface="Times New Roman" panose="02020603050405020304" pitchFamily="18" charset="0"/>
                      </a:endParaRPr>
                    </a:p>
                  </a:txBody>
                  <a:tcPr marL="38100" marR="38100" marT="38100" marB="38100"/>
                </a:tc>
                <a:tc>
                  <a:txBody>
                    <a:bodyPr/>
                    <a:lstStyle/>
                    <a:p>
                      <a:pPr>
                        <a:spcAft>
                          <a:spcPts val="0"/>
                        </a:spcAft>
                      </a:pPr>
                      <a:r>
                        <a:rPr lang="en-GB" sz="1200" dirty="0">
                          <a:effectLst/>
                        </a:rPr>
                        <a:t>Restricted in physically strenuous activity but ambulatory and able to carry out work of a light or sedentary nature, e.g., light house work, office work</a:t>
                      </a:r>
                      <a:endParaRPr lang="en-GB" sz="1200" dirty="0">
                        <a:effectLst/>
                        <a:latin typeface="Times New Roman" panose="02020603050405020304" pitchFamily="18" charset="0"/>
                        <a:ea typeface="Times New Roman" panose="02020603050405020304" pitchFamily="18" charset="0"/>
                      </a:endParaRPr>
                    </a:p>
                  </a:txBody>
                  <a:tcPr marL="38100" marR="38100" marT="38100" marB="38100" anchor="ctr"/>
                </a:tc>
              </a:tr>
              <a:tr h="0">
                <a:tc>
                  <a:txBody>
                    <a:bodyPr/>
                    <a:lstStyle/>
                    <a:p>
                      <a:pPr>
                        <a:spcAft>
                          <a:spcPts val="0"/>
                        </a:spcAft>
                      </a:pPr>
                      <a:r>
                        <a:rPr lang="en-GB" sz="1200">
                          <a:effectLst/>
                        </a:rPr>
                        <a:t>2</a:t>
                      </a:r>
                      <a:endParaRPr lang="en-GB" sz="1200">
                        <a:effectLst/>
                        <a:latin typeface="Times New Roman" panose="02020603050405020304" pitchFamily="18" charset="0"/>
                        <a:ea typeface="Times New Roman" panose="02020603050405020304" pitchFamily="18" charset="0"/>
                      </a:endParaRPr>
                    </a:p>
                  </a:txBody>
                  <a:tcPr marL="38100" marR="38100" marT="38100" marB="38100"/>
                </a:tc>
                <a:tc>
                  <a:txBody>
                    <a:bodyPr/>
                    <a:lstStyle/>
                    <a:p>
                      <a:pPr>
                        <a:spcAft>
                          <a:spcPts val="0"/>
                        </a:spcAft>
                      </a:pPr>
                      <a:r>
                        <a:rPr lang="en-GB" sz="1200">
                          <a:effectLst/>
                        </a:rPr>
                        <a:t>Ambulatory and capable of all selfcare but unable to carry out any work activities. Up and about more than 50% of waking hours</a:t>
                      </a:r>
                      <a:endParaRPr lang="en-GB" sz="1200">
                        <a:effectLst/>
                        <a:latin typeface="Times New Roman" panose="02020603050405020304" pitchFamily="18" charset="0"/>
                        <a:ea typeface="Times New Roman" panose="02020603050405020304" pitchFamily="18" charset="0"/>
                      </a:endParaRPr>
                    </a:p>
                  </a:txBody>
                  <a:tcPr marL="38100" marR="38100" marT="38100" marB="38100" anchor="ctr"/>
                </a:tc>
              </a:tr>
              <a:tr h="0">
                <a:tc>
                  <a:txBody>
                    <a:bodyPr/>
                    <a:lstStyle/>
                    <a:p>
                      <a:pPr>
                        <a:spcAft>
                          <a:spcPts val="0"/>
                        </a:spcAft>
                      </a:pPr>
                      <a:r>
                        <a:rPr lang="en-GB" sz="1200">
                          <a:effectLst/>
                        </a:rPr>
                        <a:t>3</a:t>
                      </a:r>
                      <a:endParaRPr lang="en-GB" sz="1200">
                        <a:effectLst/>
                        <a:latin typeface="Times New Roman" panose="02020603050405020304" pitchFamily="18" charset="0"/>
                        <a:ea typeface="Times New Roman" panose="02020603050405020304" pitchFamily="18" charset="0"/>
                      </a:endParaRPr>
                    </a:p>
                  </a:txBody>
                  <a:tcPr marL="38100" marR="38100" marT="38100" marB="38100"/>
                </a:tc>
                <a:tc>
                  <a:txBody>
                    <a:bodyPr/>
                    <a:lstStyle/>
                    <a:p>
                      <a:pPr>
                        <a:spcAft>
                          <a:spcPts val="0"/>
                        </a:spcAft>
                      </a:pPr>
                      <a:r>
                        <a:rPr lang="en-GB" sz="1200" dirty="0">
                          <a:effectLst/>
                        </a:rPr>
                        <a:t>Capable of only limited </a:t>
                      </a:r>
                      <a:r>
                        <a:rPr lang="en-GB" sz="1200" dirty="0" err="1">
                          <a:effectLst/>
                        </a:rPr>
                        <a:t>selfcare</a:t>
                      </a:r>
                      <a:r>
                        <a:rPr lang="en-GB" sz="1200" dirty="0">
                          <a:effectLst/>
                        </a:rPr>
                        <a:t>, confined to bed or chair more than 50% of waking hours</a:t>
                      </a:r>
                      <a:endParaRPr lang="en-GB" sz="1200" dirty="0">
                        <a:effectLst/>
                        <a:latin typeface="Times New Roman" panose="02020603050405020304" pitchFamily="18" charset="0"/>
                        <a:ea typeface="Times New Roman" panose="02020603050405020304" pitchFamily="18" charset="0"/>
                      </a:endParaRPr>
                    </a:p>
                  </a:txBody>
                  <a:tcPr marL="38100" marR="38100" marT="38100" marB="38100" anchor="ctr"/>
                </a:tc>
              </a:tr>
              <a:tr h="0">
                <a:tc>
                  <a:txBody>
                    <a:bodyPr/>
                    <a:lstStyle/>
                    <a:p>
                      <a:pPr>
                        <a:spcAft>
                          <a:spcPts val="0"/>
                        </a:spcAft>
                      </a:pPr>
                      <a:r>
                        <a:rPr lang="en-GB" sz="1200">
                          <a:effectLst/>
                        </a:rPr>
                        <a:t>4</a:t>
                      </a:r>
                      <a:endParaRPr lang="en-GB" sz="1200">
                        <a:effectLst/>
                        <a:latin typeface="Times New Roman" panose="02020603050405020304" pitchFamily="18" charset="0"/>
                        <a:ea typeface="Times New Roman" panose="02020603050405020304" pitchFamily="18" charset="0"/>
                      </a:endParaRPr>
                    </a:p>
                  </a:txBody>
                  <a:tcPr marL="38100" marR="38100" marT="38100" marB="38100"/>
                </a:tc>
                <a:tc>
                  <a:txBody>
                    <a:bodyPr/>
                    <a:lstStyle/>
                    <a:p>
                      <a:pPr>
                        <a:spcAft>
                          <a:spcPts val="0"/>
                        </a:spcAft>
                      </a:pPr>
                      <a:r>
                        <a:rPr lang="en-GB" sz="1200">
                          <a:effectLst/>
                        </a:rPr>
                        <a:t>Completely disabled. Cannot carry on any selfcare. Totally confined to bed or chair</a:t>
                      </a:r>
                      <a:endParaRPr lang="en-GB" sz="1200">
                        <a:effectLst/>
                        <a:latin typeface="Times New Roman" panose="02020603050405020304" pitchFamily="18" charset="0"/>
                        <a:ea typeface="Times New Roman" panose="02020603050405020304" pitchFamily="18" charset="0"/>
                      </a:endParaRPr>
                    </a:p>
                  </a:txBody>
                  <a:tcPr marL="38100" marR="38100" marT="38100" marB="38100" anchor="ctr"/>
                </a:tc>
              </a:tr>
              <a:tr h="0">
                <a:tc>
                  <a:txBody>
                    <a:bodyPr/>
                    <a:lstStyle/>
                    <a:p>
                      <a:pPr>
                        <a:spcAft>
                          <a:spcPts val="0"/>
                        </a:spcAft>
                      </a:pPr>
                      <a:r>
                        <a:rPr lang="en-GB" sz="1200" dirty="0">
                          <a:effectLst/>
                        </a:rPr>
                        <a:t>5</a:t>
                      </a:r>
                      <a:endParaRPr lang="en-GB" sz="1200" dirty="0">
                        <a:effectLst/>
                        <a:latin typeface="Times New Roman" panose="02020603050405020304" pitchFamily="18" charset="0"/>
                        <a:ea typeface="Times New Roman" panose="02020603050405020304" pitchFamily="18" charset="0"/>
                      </a:endParaRPr>
                    </a:p>
                  </a:txBody>
                  <a:tcPr marL="38100" marR="38100" marT="38100" marB="38100"/>
                </a:tc>
                <a:tc>
                  <a:txBody>
                    <a:bodyPr/>
                    <a:lstStyle/>
                    <a:p>
                      <a:pPr>
                        <a:spcAft>
                          <a:spcPts val="0"/>
                        </a:spcAft>
                      </a:pPr>
                      <a:r>
                        <a:rPr lang="en-GB" sz="1200" dirty="0">
                          <a:effectLst/>
                        </a:rPr>
                        <a:t>Dead</a:t>
                      </a:r>
                      <a:endParaRPr lang="en-GB" sz="1200" dirty="0">
                        <a:effectLst/>
                        <a:latin typeface="Times New Roman" panose="02020603050405020304" pitchFamily="18" charset="0"/>
                        <a:ea typeface="Times New Roman" panose="02020603050405020304" pitchFamily="18" charset="0"/>
                      </a:endParaRPr>
                    </a:p>
                  </a:txBody>
                  <a:tcPr marL="38100" marR="38100" marT="38100" marB="38100" anchor="ctr"/>
                </a:tc>
              </a:tr>
            </a:tbl>
          </a:graphicData>
        </a:graphic>
      </p:graphicFrame>
      <p:sp>
        <p:nvSpPr>
          <p:cNvPr id="15" name="TextBox 14"/>
          <p:cNvSpPr txBox="1"/>
          <p:nvPr/>
        </p:nvSpPr>
        <p:spPr>
          <a:xfrm>
            <a:off x="251520" y="2363361"/>
            <a:ext cx="4392488"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Co-factors are important in establishing suitability for treatment</a:t>
            </a:r>
          </a:p>
          <a:p>
            <a:pPr marL="285750" indent="-285750">
              <a:buFont typeface="Wingdings" panose="05000000000000000000" pitchFamily="2" charset="2"/>
              <a:buChar char="v"/>
            </a:pPr>
            <a:r>
              <a:rPr lang="en-GB" dirty="0" smtClean="0"/>
              <a:t>Consider Physical, Cognitive, and Social co-factors</a:t>
            </a:r>
          </a:p>
        </p:txBody>
      </p:sp>
    </p:spTree>
    <p:extLst>
      <p:ext uri="{BB962C8B-B14F-4D97-AF65-F5344CB8AC3E}">
        <p14:creationId xmlns:p14="http://schemas.microsoft.com/office/powerpoint/2010/main" val="213451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Making the referral</a:t>
            </a:r>
            <a:endParaRPr lang="en-GB" sz="4400" dirty="0">
              <a:latin typeface="Tw Cen MT" panose="020B0602020104020603" pitchFamily="34" charset="0"/>
            </a:endParaRPr>
          </a:p>
        </p:txBody>
      </p:sp>
      <p:sp>
        <p:nvSpPr>
          <p:cNvPr id="18" name="TextBox 17"/>
          <p:cNvSpPr txBox="1"/>
          <p:nvPr/>
        </p:nvSpPr>
        <p:spPr>
          <a:xfrm>
            <a:off x="251520" y="920909"/>
            <a:ext cx="5472608" cy="4524315"/>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An important process. Your referral starts the clock for cancer waits. Incomplete referrals introduce delays for definitive treatment</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Find out which MDT to refer to (not always easy. Does a patient with meningeal metastases go to the CNS MDT or the skull base MDT)?</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Every MDT has a coordinator. Contacting them for advice is often a good idea</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Some MDTs move to electronic referral systems. They will often not let you progress the referral until you place an answer in every box. Whilst this is frustrating it prevents incomplete referrals and ultimately results in better service for your patient.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052736"/>
            <a:ext cx="2827139"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15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8" name="TextBox 17"/>
          <p:cNvSpPr txBox="1"/>
          <p:nvPr/>
        </p:nvSpPr>
        <p:spPr>
          <a:xfrm>
            <a:off x="251520" y="1613699"/>
            <a:ext cx="4536504" cy="2585323"/>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Prognosis relates both to patient factors and treatment factors</a:t>
            </a:r>
          </a:p>
          <a:p>
            <a:pPr marL="285750" indent="-285750">
              <a:buFont typeface="Wingdings" panose="05000000000000000000" pitchFamily="2" charset="2"/>
              <a:buChar char="v"/>
            </a:pPr>
            <a:r>
              <a:rPr lang="en-GB" dirty="0" smtClean="0"/>
              <a:t>Need to evaluate treatment options before discussing them with the patient</a:t>
            </a:r>
          </a:p>
          <a:p>
            <a:pPr marL="742950" lvl="1" indent="-285750">
              <a:buFont typeface="Wingdings" panose="05000000000000000000" pitchFamily="2" charset="2"/>
              <a:buChar char="§"/>
            </a:pPr>
            <a:r>
              <a:rPr lang="en-GB" dirty="0" smtClean="0"/>
              <a:t>Consider level of evidence</a:t>
            </a:r>
          </a:p>
          <a:p>
            <a:pPr marL="742950" lvl="1" indent="-285750">
              <a:buFont typeface="Wingdings" panose="05000000000000000000" pitchFamily="2" charset="2"/>
              <a:buChar char="§"/>
            </a:pPr>
            <a:r>
              <a:rPr lang="en-GB" dirty="0" smtClean="0"/>
              <a:t>Consider level of efficacy</a:t>
            </a:r>
          </a:p>
          <a:p>
            <a:pPr marL="285750" indent="-285750">
              <a:buFont typeface="Wingdings" panose="05000000000000000000" pitchFamily="2" charset="2"/>
              <a:buChar char="v"/>
            </a:pPr>
            <a:r>
              <a:rPr lang="en-GB" dirty="0" smtClean="0"/>
              <a:t>Recommendations made by NICE are strongly influenced by evidence level</a:t>
            </a:r>
            <a:endParaRPr lang="en-GB" dirty="0"/>
          </a:p>
          <a:p>
            <a:pPr marL="285750" indent="-285750">
              <a:buFont typeface="Wingdings" panose="05000000000000000000" pitchFamily="2" charset="2"/>
              <a:buChar char="§"/>
            </a:pPr>
            <a:endParaRPr lang="en-GB" dirty="0" smtClean="0"/>
          </a:p>
        </p:txBody>
      </p:sp>
      <p:pic>
        <p:nvPicPr>
          <p:cNvPr id="2050" name="Picture 2" descr="http://www.eguidelines.co.uk/eguidelinesmain/gip/media/images/white_jan04_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t="52440"/>
          <a:stretch/>
        </p:blipFill>
        <p:spPr bwMode="auto">
          <a:xfrm>
            <a:off x="4788024" y="1646602"/>
            <a:ext cx="4150743" cy="2805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8024" y="4451914"/>
            <a:ext cx="4104456" cy="1323439"/>
          </a:xfrm>
          <a:prstGeom prst="rect">
            <a:avLst/>
          </a:prstGeom>
          <a:solidFill>
            <a:srgbClr val="61B9BB"/>
          </a:solidFill>
        </p:spPr>
        <p:txBody>
          <a:bodyPr wrap="square" rtlCol="0">
            <a:spAutoFit/>
          </a:bodyPr>
          <a:lstStyle/>
          <a:p>
            <a:r>
              <a:rPr lang="en-GB" sz="1600" i="1" dirty="0" smtClean="0">
                <a:solidFill>
                  <a:schemeClr val="bg1"/>
                </a:solidFill>
              </a:rPr>
              <a:t>Randomised controlled trials are considered the best form of evidence, but technically an RCT should only be used to evaluate two treatments considered on the basis of available evidence to be </a:t>
            </a:r>
            <a:r>
              <a:rPr lang="en-GB" sz="1600" i="1" dirty="0" err="1" smtClean="0">
                <a:solidFill>
                  <a:schemeClr val="bg1"/>
                </a:solidFill>
              </a:rPr>
              <a:t>iso</a:t>
            </a:r>
            <a:r>
              <a:rPr lang="en-GB" sz="1600" i="1" dirty="0" smtClean="0">
                <a:solidFill>
                  <a:schemeClr val="bg1"/>
                </a:solidFill>
              </a:rPr>
              <a:t>-effective</a:t>
            </a:r>
            <a:endParaRPr lang="en-GB" sz="1600" i="1" dirty="0">
              <a:solidFill>
                <a:schemeClr val="bg1"/>
              </a:solidFill>
            </a:endParaRPr>
          </a:p>
        </p:txBody>
      </p:sp>
      <p:sp>
        <p:nvSpPr>
          <p:cNvPr id="12" name="TextBox 11"/>
          <p:cNvSpPr txBox="1"/>
          <p:nvPr/>
        </p:nvSpPr>
        <p:spPr>
          <a:xfrm>
            <a:off x="116633" y="44624"/>
            <a:ext cx="8901439" cy="1446550"/>
          </a:xfrm>
          <a:prstGeom prst="rect">
            <a:avLst/>
          </a:prstGeom>
          <a:noFill/>
        </p:spPr>
        <p:txBody>
          <a:bodyPr wrap="square" rtlCol="0">
            <a:spAutoFit/>
          </a:bodyPr>
          <a:lstStyle/>
          <a:p>
            <a:r>
              <a:rPr lang="en-US" sz="4400" dirty="0" smtClean="0">
                <a:latin typeface="Tw Cen MT" panose="020B0602020104020603" pitchFamily="34" charset="0"/>
              </a:rPr>
              <a:t>Prognosticating and weighing up treatment options</a:t>
            </a:r>
            <a:endParaRPr lang="en-GB" sz="4400" dirty="0">
              <a:latin typeface="Tw Cen MT" panose="020B0602020104020603" pitchFamily="34" charset="0"/>
            </a:endParaRPr>
          </a:p>
        </p:txBody>
      </p:sp>
    </p:spTree>
    <p:extLst>
      <p:ext uri="{BB962C8B-B14F-4D97-AF65-F5344CB8AC3E}">
        <p14:creationId xmlns:p14="http://schemas.microsoft.com/office/powerpoint/2010/main" val="253598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Assessing efficacy</a:t>
            </a:r>
            <a:endParaRPr lang="en-GB" sz="4400" dirty="0">
              <a:latin typeface="Tw Cen MT" panose="020B0602020104020603" pitchFamily="34" charset="0"/>
            </a:endParaRPr>
          </a:p>
        </p:txBody>
      </p:sp>
      <p:sp>
        <p:nvSpPr>
          <p:cNvPr id="18" name="TextBox 17"/>
          <p:cNvSpPr txBox="1"/>
          <p:nvPr/>
        </p:nvSpPr>
        <p:spPr>
          <a:xfrm>
            <a:off x="251520" y="980728"/>
            <a:ext cx="4536504" cy="4247317"/>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Most interventions will report overall survival as primary endpoint</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Usual analysis is a Kaplan-Meier survival curve</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Useful to understand how these work as they give a lot of data</a:t>
            </a:r>
          </a:p>
          <a:p>
            <a:pPr marL="742950" lvl="1" indent="-285750">
              <a:buFont typeface="Wingdings" panose="05000000000000000000" pitchFamily="2" charset="2"/>
              <a:buChar char="§"/>
            </a:pPr>
            <a:r>
              <a:rPr lang="en-GB" dirty="0" smtClean="0"/>
              <a:t>Survival rates at different periods of time after an intervention</a:t>
            </a:r>
          </a:p>
          <a:p>
            <a:pPr marL="742950" lvl="1" indent="-285750">
              <a:buFont typeface="Wingdings" panose="05000000000000000000" pitchFamily="2" charset="2"/>
              <a:buChar char="§"/>
            </a:pPr>
            <a:r>
              <a:rPr lang="en-GB" dirty="0" smtClean="0"/>
              <a:t>Deal with censored data (survival time is not known at the time the study ends)</a:t>
            </a:r>
          </a:p>
          <a:p>
            <a:pPr marL="742950" lvl="1" indent="-285750">
              <a:buFont typeface="Wingdings" panose="05000000000000000000" pitchFamily="2" charset="2"/>
              <a:buChar char="§"/>
            </a:pPr>
            <a:r>
              <a:rPr lang="en-GB" dirty="0" smtClean="0"/>
              <a:t>Maximise use of follow-up data</a:t>
            </a:r>
            <a:endParaRPr lang="en-GB" dirty="0"/>
          </a:p>
          <a:p>
            <a:pPr marL="285750" indent="-285750">
              <a:buFont typeface="Wingdings" panose="05000000000000000000" pitchFamily="2" charset="2"/>
              <a:buChar char="§"/>
            </a:pPr>
            <a:endParaRPr lang="en-GB" dirty="0" smtClean="0"/>
          </a:p>
        </p:txBody>
      </p:sp>
      <p:pic>
        <p:nvPicPr>
          <p:cNvPr id="2" name="Picture 1"/>
          <p:cNvPicPr>
            <a:picLocks noChangeAspect="1"/>
          </p:cNvPicPr>
          <p:nvPr/>
        </p:nvPicPr>
        <p:blipFill>
          <a:blip r:embed="rId2"/>
          <a:stretch>
            <a:fillRect/>
          </a:stretch>
        </p:blipFill>
        <p:spPr>
          <a:xfrm>
            <a:off x="5724128" y="3933055"/>
            <a:ext cx="3087215" cy="2464019"/>
          </a:xfrm>
          <a:prstGeom prst="rect">
            <a:avLst/>
          </a:prstGeom>
        </p:spPr>
      </p:pic>
      <p:sp>
        <p:nvSpPr>
          <p:cNvPr id="9" name="TextBox 8"/>
          <p:cNvSpPr txBox="1"/>
          <p:nvPr/>
        </p:nvSpPr>
        <p:spPr>
          <a:xfrm>
            <a:off x="5586418" y="3543399"/>
            <a:ext cx="3402842" cy="461665"/>
          </a:xfrm>
          <a:prstGeom prst="rect">
            <a:avLst/>
          </a:prstGeom>
          <a:noFill/>
        </p:spPr>
        <p:txBody>
          <a:bodyPr wrap="square" rtlCol="0">
            <a:spAutoFit/>
          </a:bodyPr>
          <a:lstStyle/>
          <a:p>
            <a:pPr algn="ctr"/>
            <a:r>
              <a:rPr lang="en-GB" sz="1200" dirty="0" smtClean="0"/>
              <a:t>K-M curves for 5 year follow-up. The survival benefit is not maintained (</a:t>
            </a:r>
            <a:r>
              <a:rPr lang="en-GB" sz="1200" dirty="0" err="1" smtClean="0"/>
              <a:t>Stupp</a:t>
            </a:r>
            <a:r>
              <a:rPr lang="en-GB" sz="1200" dirty="0" smtClean="0"/>
              <a:t> NEJM 2009)</a:t>
            </a:r>
            <a:endParaRPr lang="en-GB" sz="1200" dirty="0"/>
          </a:p>
        </p:txBody>
      </p:sp>
      <p:pic>
        <p:nvPicPr>
          <p:cNvPr id="11" name="Picture 10"/>
          <p:cNvPicPr>
            <a:picLocks noChangeAspect="1"/>
          </p:cNvPicPr>
          <p:nvPr/>
        </p:nvPicPr>
        <p:blipFill>
          <a:blip r:embed="rId3"/>
          <a:stretch>
            <a:fillRect/>
          </a:stretch>
        </p:blipFill>
        <p:spPr>
          <a:xfrm>
            <a:off x="5720823" y="1137311"/>
            <a:ext cx="3117906" cy="2435706"/>
          </a:xfrm>
          <a:prstGeom prst="rect">
            <a:avLst/>
          </a:prstGeom>
        </p:spPr>
      </p:pic>
      <p:sp>
        <p:nvSpPr>
          <p:cNvPr id="15" name="TextBox 14"/>
          <p:cNvSpPr txBox="1"/>
          <p:nvPr/>
        </p:nvSpPr>
        <p:spPr>
          <a:xfrm>
            <a:off x="5567500" y="548680"/>
            <a:ext cx="3534698" cy="646331"/>
          </a:xfrm>
          <a:prstGeom prst="rect">
            <a:avLst/>
          </a:prstGeom>
          <a:noFill/>
        </p:spPr>
        <p:txBody>
          <a:bodyPr wrap="square" rtlCol="0">
            <a:spAutoFit/>
          </a:bodyPr>
          <a:lstStyle/>
          <a:p>
            <a:pPr algn="ctr"/>
            <a:r>
              <a:rPr lang="en-GB" sz="1200" dirty="0" smtClean="0"/>
              <a:t>K-M curves initially reported for a landmark study of </a:t>
            </a:r>
            <a:r>
              <a:rPr lang="en-GB" sz="1200" dirty="0" err="1" smtClean="0"/>
              <a:t>chemoradiation</a:t>
            </a:r>
            <a:r>
              <a:rPr lang="en-GB" sz="1200" dirty="0" smtClean="0"/>
              <a:t> in 2005. Look at the magnitude of survival benefit at 36 months. (</a:t>
            </a:r>
            <a:r>
              <a:rPr lang="en-GB" sz="1200" dirty="0" err="1" smtClean="0"/>
              <a:t>Stupp</a:t>
            </a:r>
            <a:r>
              <a:rPr lang="en-GB" sz="1200" dirty="0" smtClean="0"/>
              <a:t> NEJM 2009)</a:t>
            </a:r>
            <a:endParaRPr lang="en-GB" sz="1200" dirty="0"/>
          </a:p>
        </p:txBody>
      </p:sp>
    </p:spTree>
    <p:extLst>
      <p:ext uri="{BB962C8B-B14F-4D97-AF65-F5344CB8AC3E}">
        <p14:creationId xmlns:p14="http://schemas.microsoft.com/office/powerpoint/2010/main" val="333874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What do these K-M curves indicate?</a:t>
            </a:r>
            <a:endParaRPr lang="en-GB" sz="4400" dirty="0">
              <a:latin typeface="Tw Cen MT" panose="020B0602020104020603" pitchFamily="34" charset="0"/>
            </a:endParaRPr>
          </a:p>
        </p:txBody>
      </p:sp>
      <p:grpSp>
        <p:nvGrpSpPr>
          <p:cNvPr id="11" name="Group 10"/>
          <p:cNvGrpSpPr/>
          <p:nvPr/>
        </p:nvGrpSpPr>
        <p:grpSpPr>
          <a:xfrm>
            <a:off x="539552" y="980728"/>
            <a:ext cx="3118268" cy="2294965"/>
            <a:chOff x="1069788" y="1075764"/>
            <a:chExt cx="3118268" cy="2294965"/>
          </a:xfrm>
        </p:grpSpPr>
        <p:pic>
          <p:nvPicPr>
            <p:cNvPr id="2" name="Picture 1"/>
            <p:cNvPicPr>
              <a:picLocks noChangeAspect="1"/>
            </p:cNvPicPr>
            <p:nvPr/>
          </p:nvPicPr>
          <p:blipFill rotWithShape="1">
            <a:blip r:embed="rId2"/>
            <a:srcRect l="14374" t="5395" r="2395" b="16654"/>
            <a:stretch/>
          </p:blipFill>
          <p:spPr>
            <a:xfrm>
              <a:off x="1069788" y="1075764"/>
              <a:ext cx="3070164" cy="2294965"/>
            </a:xfrm>
            <a:prstGeom prst="rect">
              <a:avLst/>
            </a:prstGeom>
          </p:spPr>
        </p:pic>
        <p:sp>
          <p:nvSpPr>
            <p:cNvPr id="9" name="Rectangle 8"/>
            <p:cNvSpPr/>
            <p:nvPr/>
          </p:nvSpPr>
          <p:spPr>
            <a:xfrm>
              <a:off x="1523760" y="1099668"/>
              <a:ext cx="2664296" cy="192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12"/>
          <p:cNvSpPr/>
          <p:nvPr/>
        </p:nvSpPr>
        <p:spPr>
          <a:xfrm>
            <a:off x="980141" y="1080841"/>
            <a:ext cx="2528047" cy="1734077"/>
          </a:xfrm>
          <a:custGeom>
            <a:avLst/>
            <a:gdLst>
              <a:gd name="connsiteX0" fmla="*/ 0 w 2528047"/>
              <a:gd name="connsiteY0" fmla="*/ 900 h 1734077"/>
              <a:gd name="connsiteX1" fmla="*/ 95624 w 2528047"/>
              <a:gd name="connsiteY1" fmla="*/ 12853 h 1734077"/>
              <a:gd name="connsiteX2" fmla="*/ 262965 w 2528047"/>
              <a:gd name="connsiteY2" fmla="*/ 90547 h 1734077"/>
              <a:gd name="connsiteX3" fmla="*/ 424330 w 2528047"/>
              <a:gd name="connsiteY3" fmla="*/ 347535 h 1734077"/>
              <a:gd name="connsiteX4" fmla="*/ 639483 w 2528047"/>
              <a:gd name="connsiteY4" fmla="*/ 789794 h 1734077"/>
              <a:gd name="connsiteX5" fmla="*/ 1183341 w 2528047"/>
              <a:gd name="connsiteY5" fmla="*/ 1375488 h 1734077"/>
              <a:gd name="connsiteX6" fmla="*/ 1840753 w 2528047"/>
              <a:gd name="connsiteY6" fmla="*/ 1656383 h 1734077"/>
              <a:gd name="connsiteX7" fmla="*/ 2528047 w 2528047"/>
              <a:gd name="connsiteY7" fmla="*/ 1734077 h 173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047" h="1734077">
                <a:moveTo>
                  <a:pt x="0" y="900"/>
                </a:moveTo>
                <a:cubicBezTo>
                  <a:pt x="25898" y="-594"/>
                  <a:pt x="51797" y="-2088"/>
                  <a:pt x="95624" y="12853"/>
                </a:cubicBezTo>
                <a:cubicBezTo>
                  <a:pt x="139451" y="27794"/>
                  <a:pt x="208181" y="34767"/>
                  <a:pt x="262965" y="90547"/>
                </a:cubicBezTo>
                <a:cubicBezTo>
                  <a:pt x="317749" y="146327"/>
                  <a:pt x="361577" y="230994"/>
                  <a:pt x="424330" y="347535"/>
                </a:cubicBezTo>
                <a:cubicBezTo>
                  <a:pt x="487083" y="464076"/>
                  <a:pt x="512981" y="618469"/>
                  <a:pt x="639483" y="789794"/>
                </a:cubicBezTo>
                <a:cubicBezTo>
                  <a:pt x="765985" y="961119"/>
                  <a:pt x="983129" y="1231057"/>
                  <a:pt x="1183341" y="1375488"/>
                </a:cubicBezTo>
                <a:cubicBezTo>
                  <a:pt x="1383553" y="1519920"/>
                  <a:pt x="1616635" y="1596618"/>
                  <a:pt x="1840753" y="1656383"/>
                </a:cubicBezTo>
                <a:cubicBezTo>
                  <a:pt x="2064871" y="1716148"/>
                  <a:pt x="2296459" y="1725112"/>
                  <a:pt x="2528047" y="173407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4" name="Freeform 13"/>
          <p:cNvSpPr/>
          <p:nvPr/>
        </p:nvSpPr>
        <p:spPr>
          <a:xfrm>
            <a:off x="992094" y="1075626"/>
            <a:ext cx="2498165" cy="1763198"/>
          </a:xfrm>
          <a:custGeom>
            <a:avLst/>
            <a:gdLst>
              <a:gd name="connsiteX0" fmla="*/ 0 w 2498165"/>
              <a:gd name="connsiteY0" fmla="*/ 139 h 1763198"/>
              <a:gd name="connsiteX1" fmla="*/ 161365 w 2498165"/>
              <a:gd name="connsiteY1" fmla="*/ 24045 h 1763198"/>
              <a:gd name="connsiteX2" fmla="*/ 460188 w 2498165"/>
              <a:gd name="connsiteY2" fmla="*/ 149550 h 1763198"/>
              <a:gd name="connsiteX3" fmla="*/ 723153 w 2498165"/>
              <a:gd name="connsiteY3" fmla="*/ 436421 h 1763198"/>
              <a:gd name="connsiteX4" fmla="*/ 956235 w 2498165"/>
              <a:gd name="connsiteY4" fmla="*/ 842821 h 1763198"/>
              <a:gd name="connsiteX5" fmla="*/ 1159435 w 2498165"/>
              <a:gd name="connsiteY5" fmla="*/ 1231292 h 1763198"/>
              <a:gd name="connsiteX6" fmla="*/ 1380565 w 2498165"/>
              <a:gd name="connsiteY6" fmla="*/ 1500233 h 1763198"/>
              <a:gd name="connsiteX7" fmla="*/ 1912471 w 2498165"/>
              <a:gd name="connsiteY7" fmla="*/ 1685503 h 1763198"/>
              <a:gd name="connsiteX8" fmla="*/ 2498165 w 2498165"/>
              <a:gd name="connsiteY8" fmla="*/ 1763198 h 17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165" h="1763198">
                <a:moveTo>
                  <a:pt x="0" y="139"/>
                </a:moveTo>
                <a:cubicBezTo>
                  <a:pt x="42333" y="-359"/>
                  <a:pt x="84667" y="-857"/>
                  <a:pt x="161365" y="24045"/>
                </a:cubicBezTo>
                <a:cubicBezTo>
                  <a:pt x="238063" y="48947"/>
                  <a:pt x="366557" y="80821"/>
                  <a:pt x="460188" y="149550"/>
                </a:cubicBezTo>
                <a:cubicBezTo>
                  <a:pt x="553819" y="218279"/>
                  <a:pt x="640479" y="320876"/>
                  <a:pt x="723153" y="436421"/>
                </a:cubicBezTo>
                <a:cubicBezTo>
                  <a:pt x="805828" y="551966"/>
                  <a:pt x="883521" y="710343"/>
                  <a:pt x="956235" y="842821"/>
                </a:cubicBezTo>
                <a:cubicBezTo>
                  <a:pt x="1028949" y="975299"/>
                  <a:pt x="1088713" y="1121724"/>
                  <a:pt x="1159435" y="1231292"/>
                </a:cubicBezTo>
                <a:cubicBezTo>
                  <a:pt x="1230157" y="1340860"/>
                  <a:pt x="1255059" y="1424531"/>
                  <a:pt x="1380565" y="1500233"/>
                </a:cubicBezTo>
                <a:cubicBezTo>
                  <a:pt x="1506071" y="1575935"/>
                  <a:pt x="1726204" y="1641676"/>
                  <a:pt x="1912471" y="1685503"/>
                </a:cubicBezTo>
                <a:cubicBezTo>
                  <a:pt x="2098738" y="1729331"/>
                  <a:pt x="2298451" y="1746264"/>
                  <a:pt x="2498165" y="176319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
        <p:nvSpPr>
          <p:cNvPr id="18" name="TextBox 17"/>
          <p:cNvSpPr txBox="1"/>
          <p:nvPr/>
        </p:nvSpPr>
        <p:spPr>
          <a:xfrm>
            <a:off x="116633" y="764704"/>
            <a:ext cx="8901439" cy="276999"/>
          </a:xfrm>
          <a:prstGeom prst="rect">
            <a:avLst/>
          </a:prstGeom>
          <a:noFill/>
        </p:spPr>
        <p:txBody>
          <a:bodyPr wrap="square" rtlCol="0">
            <a:spAutoFit/>
          </a:bodyPr>
          <a:lstStyle/>
          <a:p>
            <a:pPr algn="ctr"/>
            <a:r>
              <a:rPr lang="en-GB" sz="1200" dirty="0" smtClean="0">
                <a:solidFill>
                  <a:schemeClr val="accent5"/>
                </a:solidFill>
              </a:rPr>
              <a:t>Blue line = investigation arm  </a:t>
            </a:r>
            <a:r>
              <a:rPr lang="en-GB" sz="1200" dirty="0" smtClean="0"/>
              <a:t>|</a:t>
            </a:r>
            <a:r>
              <a:rPr lang="en-GB" sz="1200" dirty="0" smtClean="0">
                <a:solidFill>
                  <a:schemeClr val="accent5"/>
                </a:solidFill>
              </a:rPr>
              <a:t>  </a:t>
            </a:r>
            <a:r>
              <a:rPr lang="en-GB" sz="1200" dirty="0" smtClean="0">
                <a:solidFill>
                  <a:schemeClr val="accent2"/>
                </a:solidFill>
              </a:rPr>
              <a:t>Red line = control arm</a:t>
            </a:r>
            <a:endParaRPr lang="en-GB" sz="1200" dirty="0">
              <a:solidFill>
                <a:schemeClr val="accent2"/>
              </a:solidFill>
            </a:endParaRPr>
          </a:p>
        </p:txBody>
      </p:sp>
      <p:grpSp>
        <p:nvGrpSpPr>
          <p:cNvPr id="20" name="Group 19"/>
          <p:cNvGrpSpPr/>
          <p:nvPr/>
        </p:nvGrpSpPr>
        <p:grpSpPr>
          <a:xfrm>
            <a:off x="5054132" y="980727"/>
            <a:ext cx="3118268" cy="2294965"/>
            <a:chOff x="1069788" y="1075764"/>
            <a:chExt cx="3118268" cy="2294965"/>
          </a:xfrm>
        </p:grpSpPr>
        <p:pic>
          <p:nvPicPr>
            <p:cNvPr id="21" name="Picture 20"/>
            <p:cNvPicPr>
              <a:picLocks noChangeAspect="1"/>
            </p:cNvPicPr>
            <p:nvPr/>
          </p:nvPicPr>
          <p:blipFill rotWithShape="1">
            <a:blip r:embed="rId2"/>
            <a:srcRect l="14374" t="5395" r="2395" b="16654"/>
            <a:stretch/>
          </p:blipFill>
          <p:spPr>
            <a:xfrm>
              <a:off x="1069788" y="1075764"/>
              <a:ext cx="3070164" cy="2294965"/>
            </a:xfrm>
            <a:prstGeom prst="rect">
              <a:avLst/>
            </a:prstGeom>
          </p:spPr>
        </p:pic>
        <p:sp>
          <p:nvSpPr>
            <p:cNvPr id="22" name="Rectangle 21"/>
            <p:cNvSpPr/>
            <p:nvPr/>
          </p:nvSpPr>
          <p:spPr>
            <a:xfrm>
              <a:off x="1523760" y="1099668"/>
              <a:ext cx="2664296" cy="192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reeform 22"/>
          <p:cNvSpPr/>
          <p:nvPr/>
        </p:nvSpPr>
        <p:spPr>
          <a:xfrm>
            <a:off x="5494721" y="1080840"/>
            <a:ext cx="2528047" cy="1734077"/>
          </a:xfrm>
          <a:custGeom>
            <a:avLst/>
            <a:gdLst>
              <a:gd name="connsiteX0" fmla="*/ 0 w 2528047"/>
              <a:gd name="connsiteY0" fmla="*/ 900 h 1734077"/>
              <a:gd name="connsiteX1" fmla="*/ 95624 w 2528047"/>
              <a:gd name="connsiteY1" fmla="*/ 12853 h 1734077"/>
              <a:gd name="connsiteX2" fmla="*/ 262965 w 2528047"/>
              <a:gd name="connsiteY2" fmla="*/ 90547 h 1734077"/>
              <a:gd name="connsiteX3" fmla="*/ 424330 w 2528047"/>
              <a:gd name="connsiteY3" fmla="*/ 347535 h 1734077"/>
              <a:gd name="connsiteX4" fmla="*/ 639483 w 2528047"/>
              <a:gd name="connsiteY4" fmla="*/ 789794 h 1734077"/>
              <a:gd name="connsiteX5" fmla="*/ 1183341 w 2528047"/>
              <a:gd name="connsiteY5" fmla="*/ 1375488 h 1734077"/>
              <a:gd name="connsiteX6" fmla="*/ 1840753 w 2528047"/>
              <a:gd name="connsiteY6" fmla="*/ 1656383 h 1734077"/>
              <a:gd name="connsiteX7" fmla="*/ 2528047 w 2528047"/>
              <a:gd name="connsiteY7" fmla="*/ 1734077 h 173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047" h="1734077">
                <a:moveTo>
                  <a:pt x="0" y="900"/>
                </a:moveTo>
                <a:cubicBezTo>
                  <a:pt x="25898" y="-594"/>
                  <a:pt x="51797" y="-2088"/>
                  <a:pt x="95624" y="12853"/>
                </a:cubicBezTo>
                <a:cubicBezTo>
                  <a:pt x="139451" y="27794"/>
                  <a:pt x="208181" y="34767"/>
                  <a:pt x="262965" y="90547"/>
                </a:cubicBezTo>
                <a:cubicBezTo>
                  <a:pt x="317749" y="146327"/>
                  <a:pt x="361577" y="230994"/>
                  <a:pt x="424330" y="347535"/>
                </a:cubicBezTo>
                <a:cubicBezTo>
                  <a:pt x="487083" y="464076"/>
                  <a:pt x="512981" y="618469"/>
                  <a:pt x="639483" y="789794"/>
                </a:cubicBezTo>
                <a:cubicBezTo>
                  <a:pt x="765985" y="961119"/>
                  <a:pt x="983129" y="1231057"/>
                  <a:pt x="1183341" y="1375488"/>
                </a:cubicBezTo>
                <a:cubicBezTo>
                  <a:pt x="1383553" y="1519920"/>
                  <a:pt x="1616635" y="1596618"/>
                  <a:pt x="1840753" y="1656383"/>
                </a:cubicBezTo>
                <a:cubicBezTo>
                  <a:pt x="2064871" y="1716148"/>
                  <a:pt x="2296459" y="1725112"/>
                  <a:pt x="2528047" y="173407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9" name="Freeform 18"/>
          <p:cNvSpPr/>
          <p:nvPr/>
        </p:nvSpPr>
        <p:spPr>
          <a:xfrm>
            <a:off x="5522259" y="1071999"/>
            <a:ext cx="2534023" cy="1456048"/>
          </a:xfrm>
          <a:custGeom>
            <a:avLst/>
            <a:gdLst>
              <a:gd name="connsiteX0" fmla="*/ 0 w 2534023"/>
              <a:gd name="connsiteY0" fmla="*/ 3766 h 1456048"/>
              <a:gd name="connsiteX1" fmla="*/ 143435 w 2534023"/>
              <a:gd name="connsiteY1" fmla="*/ 15719 h 1456048"/>
              <a:gd name="connsiteX2" fmla="*/ 400423 w 2534023"/>
              <a:gd name="connsiteY2" fmla="*/ 129272 h 1456048"/>
              <a:gd name="connsiteX3" fmla="*/ 591670 w 2534023"/>
              <a:gd name="connsiteY3" fmla="*/ 290636 h 1456048"/>
              <a:gd name="connsiteX4" fmla="*/ 842682 w 2534023"/>
              <a:gd name="connsiteY4" fmla="*/ 637272 h 1456048"/>
              <a:gd name="connsiteX5" fmla="*/ 1111623 w 2534023"/>
              <a:gd name="connsiteY5" fmla="*/ 989883 h 1456048"/>
              <a:gd name="connsiteX6" fmla="*/ 1410447 w 2534023"/>
              <a:gd name="connsiteY6" fmla="*/ 1216989 h 1456048"/>
              <a:gd name="connsiteX7" fmla="*/ 1876612 w 2534023"/>
              <a:gd name="connsiteY7" fmla="*/ 1396283 h 1456048"/>
              <a:gd name="connsiteX8" fmla="*/ 2241176 w 2534023"/>
              <a:gd name="connsiteY8" fmla="*/ 1444095 h 1456048"/>
              <a:gd name="connsiteX9" fmla="*/ 2534023 w 2534023"/>
              <a:gd name="connsiteY9" fmla="*/ 1456048 h 14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023" h="1456048">
                <a:moveTo>
                  <a:pt x="0" y="3766"/>
                </a:moveTo>
                <a:cubicBezTo>
                  <a:pt x="38349" y="-717"/>
                  <a:pt x="76698" y="-5199"/>
                  <a:pt x="143435" y="15719"/>
                </a:cubicBezTo>
                <a:cubicBezTo>
                  <a:pt x="210172" y="36637"/>
                  <a:pt x="325717" y="83453"/>
                  <a:pt x="400423" y="129272"/>
                </a:cubicBezTo>
                <a:cubicBezTo>
                  <a:pt x="475129" y="175091"/>
                  <a:pt x="517960" y="205969"/>
                  <a:pt x="591670" y="290636"/>
                </a:cubicBezTo>
                <a:cubicBezTo>
                  <a:pt x="665380" y="375303"/>
                  <a:pt x="756023" y="520731"/>
                  <a:pt x="842682" y="637272"/>
                </a:cubicBezTo>
                <a:cubicBezTo>
                  <a:pt x="929341" y="753813"/>
                  <a:pt x="1016996" y="893264"/>
                  <a:pt x="1111623" y="989883"/>
                </a:cubicBezTo>
                <a:cubicBezTo>
                  <a:pt x="1206250" y="1086502"/>
                  <a:pt x="1282949" y="1149256"/>
                  <a:pt x="1410447" y="1216989"/>
                </a:cubicBezTo>
                <a:cubicBezTo>
                  <a:pt x="1537945" y="1284722"/>
                  <a:pt x="1738157" y="1358432"/>
                  <a:pt x="1876612" y="1396283"/>
                </a:cubicBezTo>
                <a:cubicBezTo>
                  <a:pt x="2015067" y="1434134"/>
                  <a:pt x="2131608" y="1434134"/>
                  <a:pt x="2241176" y="1444095"/>
                </a:cubicBezTo>
                <a:cubicBezTo>
                  <a:pt x="2350744" y="1454056"/>
                  <a:pt x="2442383" y="1455052"/>
                  <a:pt x="2534023" y="145604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grpSp>
        <p:nvGrpSpPr>
          <p:cNvPr id="27" name="Group 26"/>
          <p:cNvGrpSpPr/>
          <p:nvPr/>
        </p:nvGrpSpPr>
        <p:grpSpPr>
          <a:xfrm>
            <a:off x="575408" y="3798331"/>
            <a:ext cx="3118268" cy="2294965"/>
            <a:chOff x="1069788" y="1075764"/>
            <a:chExt cx="3118268" cy="2294965"/>
          </a:xfrm>
        </p:grpSpPr>
        <p:pic>
          <p:nvPicPr>
            <p:cNvPr id="28" name="Picture 27"/>
            <p:cNvPicPr>
              <a:picLocks noChangeAspect="1"/>
            </p:cNvPicPr>
            <p:nvPr/>
          </p:nvPicPr>
          <p:blipFill rotWithShape="1">
            <a:blip r:embed="rId2"/>
            <a:srcRect l="14374" t="5395" r="2395" b="16654"/>
            <a:stretch/>
          </p:blipFill>
          <p:spPr>
            <a:xfrm>
              <a:off x="1069788" y="1075764"/>
              <a:ext cx="3070164" cy="2294965"/>
            </a:xfrm>
            <a:prstGeom prst="rect">
              <a:avLst/>
            </a:prstGeom>
          </p:spPr>
        </p:pic>
        <p:sp>
          <p:nvSpPr>
            <p:cNvPr id="29" name="Rectangle 28"/>
            <p:cNvSpPr/>
            <p:nvPr/>
          </p:nvSpPr>
          <p:spPr>
            <a:xfrm>
              <a:off x="1523760" y="1099668"/>
              <a:ext cx="2664296" cy="192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Freeform 29"/>
          <p:cNvSpPr/>
          <p:nvPr/>
        </p:nvSpPr>
        <p:spPr>
          <a:xfrm>
            <a:off x="1015997" y="3898444"/>
            <a:ext cx="2528047" cy="1734077"/>
          </a:xfrm>
          <a:custGeom>
            <a:avLst/>
            <a:gdLst>
              <a:gd name="connsiteX0" fmla="*/ 0 w 2528047"/>
              <a:gd name="connsiteY0" fmla="*/ 900 h 1734077"/>
              <a:gd name="connsiteX1" fmla="*/ 95624 w 2528047"/>
              <a:gd name="connsiteY1" fmla="*/ 12853 h 1734077"/>
              <a:gd name="connsiteX2" fmla="*/ 262965 w 2528047"/>
              <a:gd name="connsiteY2" fmla="*/ 90547 h 1734077"/>
              <a:gd name="connsiteX3" fmla="*/ 424330 w 2528047"/>
              <a:gd name="connsiteY3" fmla="*/ 347535 h 1734077"/>
              <a:gd name="connsiteX4" fmla="*/ 639483 w 2528047"/>
              <a:gd name="connsiteY4" fmla="*/ 789794 h 1734077"/>
              <a:gd name="connsiteX5" fmla="*/ 1183341 w 2528047"/>
              <a:gd name="connsiteY5" fmla="*/ 1375488 h 1734077"/>
              <a:gd name="connsiteX6" fmla="*/ 1840753 w 2528047"/>
              <a:gd name="connsiteY6" fmla="*/ 1656383 h 1734077"/>
              <a:gd name="connsiteX7" fmla="*/ 2528047 w 2528047"/>
              <a:gd name="connsiteY7" fmla="*/ 1734077 h 173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047" h="1734077">
                <a:moveTo>
                  <a:pt x="0" y="900"/>
                </a:moveTo>
                <a:cubicBezTo>
                  <a:pt x="25898" y="-594"/>
                  <a:pt x="51797" y="-2088"/>
                  <a:pt x="95624" y="12853"/>
                </a:cubicBezTo>
                <a:cubicBezTo>
                  <a:pt x="139451" y="27794"/>
                  <a:pt x="208181" y="34767"/>
                  <a:pt x="262965" y="90547"/>
                </a:cubicBezTo>
                <a:cubicBezTo>
                  <a:pt x="317749" y="146327"/>
                  <a:pt x="361577" y="230994"/>
                  <a:pt x="424330" y="347535"/>
                </a:cubicBezTo>
                <a:cubicBezTo>
                  <a:pt x="487083" y="464076"/>
                  <a:pt x="512981" y="618469"/>
                  <a:pt x="639483" y="789794"/>
                </a:cubicBezTo>
                <a:cubicBezTo>
                  <a:pt x="765985" y="961119"/>
                  <a:pt x="983129" y="1231057"/>
                  <a:pt x="1183341" y="1375488"/>
                </a:cubicBezTo>
                <a:cubicBezTo>
                  <a:pt x="1383553" y="1519920"/>
                  <a:pt x="1616635" y="1596618"/>
                  <a:pt x="1840753" y="1656383"/>
                </a:cubicBezTo>
                <a:cubicBezTo>
                  <a:pt x="2064871" y="1716148"/>
                  <a:pt x="2296459" y="1725112"/>
                  <a:pt x="2528047" y="173407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6" name="Freeform 25"/>
          <p:cNvSpPr/>
          <p:nvPr/>
        </p:nvSpPr>
        <p:spPr>
          <a:xfrm>
            <a:off x="998071" y="3894578"/>
            <a:ext cx="2551953" cy="866588"/>
          </a:xfrm>
          <a:custGeom>
            <a:avLst/>
            <a:gdLst>
              <a:gd name="connsiteX0" fmla="*/ 0 w 2551953"/>
              <a:gd name="connsiteY0" fmla="*/ 0 h 866588"/>
              <a:gd name="connsiteX1" fmla="*/ 83670 w 2551953"/>
              <a:gd name="connsiteY1" fmla="*/ 215153 h 866588"/>
              <a:gd name="connsiteX2" fmla="*/ 215153 w 2551953"/>
              <a:gd name="connsiteY2" fmla="*/ 519953 h 866588"/>
              <a:gd name="connsiteX3" fmla="*/ 460188 w 2551953"/>
              <a:gd name="connsiteY3" fmla="*/ 681317 h 866588"/>
              <a:gd name="connsiteX4" fmla="*/ 818776 w 2551953"/>
              <a:gd name="connsiteY4" fmla="*/ 723153 h 866588"/>
              <a:gd name="connsiteX5" fmla="*/ 1840753 w 2551953"/>
              <a:gd name="connsiteY5" fmla="*/ 824753 h 866588"/>
              <a:gd name="connsiteX6" fmla="*/ 2551953 w 2551953"/>
              <a:gd name="connsiteY6" fmla="*/ 866588 h 8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1953" h="866588">
                <a:moveTo>
                  <a:pt x="0" y="0"/>
                </a:moveTo>
                <a:cubicBezTo>
                  <a:pt x="23905" y="64247"/>
                  <a:pt x="47811" y="128494"/>
                  <a:pt x="83670" y="215153"/>
                </a:cubicBezTo>
                <a:cubicBezTo>
                  <a:pt x="119529" y="301812"/>
                  <a:pt x="152400" y="442259"/>
                  <a:pt x="215153" y="519953"/>
                </a:cubicBezTo>
                <a:cubicBezTo>
                  <a:pt x="277906" y="597647"/>
                  <a:pt x="359584" y="647450"/>
                  <a:pt x="460188" y="681317"/>
                </a:cubicBezTo>
                <a:cubicBezTo>
                  <a:pt x="560792" y="715184"/>
                  <a:pt x="818776" y="723153"/>
                  <a:pt x="818776" y="723153"/>
                </a:cubicBezTo>
                <a:lnTo>
                  <a:pt x="1840753" y="824753"/>
                </a:lnTo>
                <a:cubicBezTo>
                  <a:pt x="2129616" y="848659"/>
                  <a:pt x="2340784" y="857623"/>
                  <a:pt x="2551953" y="86658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8343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What do these K-M curves indicate?</a:t>
            </a:r>
            <a:endParaRPr lang="en-GB" sz="4400" dirty="0">
              <a:latin typeface="Tw Cen MT" panose="020B0602020104020603" pitchFamily="34" charset="0"/>
            </a:endParaRPr>
          </a:p>
        </p:txBody>
      </p:sp>
      <p:grpSp>
        <p:nvGrpSpPr>
          <p:cNvPr id="11" name="Group 10"/>
          <p:cNvGrpSpPr/>
          <p:nvPr/>
        </p:nvGrpSpPr>
        <p:grpSpPr>
          <a:xfrm>
            <a:off x="539552" y="980728"/>
            <a:ext cx="3118268" cy="2294965"/>
            <a:chOff x="1069788" y="1075764"/>
            <a:chExt cx="3118268" cy="2294965"/>
          </a:xfrm>
        </p:grpSpPr>
        <p:pic>
          <p:nvPicPr>
            <p:cNvPr id="2" name="Picture 1"/>
            <p:cNvPicPr>
              <a:picLocks noChangeAspect="1"/>
            </p:cNvPicPr>
            <p:nvPr/>
          </p:nvPicPr>
          <p:blipFill rotWithShape="1">
            <a:blip r:embed="rId2"/>
            <a:srcRect l="14374" t="5395" r="2395" b="16654"/>
            <a:stretch/>
          </p:blipFill>
          <p:spPr>
            <a:xfrm>
              <a:off x="1069788" y="1075764"/>
              <a:ext cx="3070164" cy="2294965"/>
            </a:xfrm>
            <a:prstGeom prst="rect">
              <a:avLst/>
            </a:prstGeom>
          </p:spPr>
        </p:pic>
        <p:sp>
          <p:nvSpPr>
            <p:cNvPr id="9" name="Rectangle 8"/>
            <p:cNvSpPr/>
            <p:nvPr/>
          </p:nvSpPr>
          <p:spPr>
            <a:xfrm>
              <a:off x="1523760" y="1099668"/>
              <a:ext cx="2664296" cy="192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12"/>
          <p:cNvSpPr/>
          <p:nvPr/>
        </p:nvSpPr>
        <p:spPr>
          <a:xfrm>
            <a:off x="980141" y="1080841"/>
            <a:ext cx="2528047" cy="1734077"/>
          </a:xfrm>
          <a:custGeom>
            <a:avLst/>
            <a:gdLst>
              <a:gd name="connsiteX0" fmla="*/ 0 w 2528047"/>
              <a:gd name="connsiteY0" fmla="*/ 900 h 1734077"/>
              <a:gd name="connsiteX1" fmla="*/ 95624 w 2528047"/>
              <a:gd name="connsiteY1" fmla="*/ 12853 h 1734077"/>
              <a:gd name="connsiteX2" fmla="*/ 262965 w 2528047"/>
              <a:gd name="connsiteY2" fmla="*/ 90547 h 1734077"/>
              <a:gd name="connsiteX3" fmla="*/ 424330 w 2528047"/>
              <a:gd name="connsiteY3" fmla="*/ 347535 h 1734077"/>
              <a:gd name="connsiteX4" fmla="*/ 639483 w 2528047"/>
              <a:gd name="connsiteY4" fmla="*/ 789794 h 1734077"/>
              <a:gd name="connsiteX5" fmla="*/ 1183341 w 2528047"/>
              <a:gd name="connsiteY5" fmla="*/ 1375488 h 1734077"/>
              <a:gd name="connsiteX6" fmla="*/ 1840753 w 2528047"/>
              <a:gd name="connsiteY6" fmla="*/ 1656383 h 1734077"/>
              <a:gd name="connsiteX7" fmla="*/ 2528047 w 2528047"/>
              <a:gd name="connsiteY7" fmla="*/ 1734077 h 173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047" h="1734077">
                <a:moveTo>
                  <a:pt x="0" y="900"/>
                </a:moveTo>
                <a:cubicBezTo>
                  <a:pt x="25898" y="-594"/>
                  <a:pt x="51797" y="-2088"/>
                  <a:pt x="95624" y="12853"/>
                </a:cubicBezTo>
                <a:cubicBezTo>
                  <a:pt x="139451" y="27794"/>
                  <a:pt x="208181" y="34767"/>
                  <a:pt x="262965" y="90547"/>
                </a:cubicBezTo>
                <a:cubicBezTo>
                  <a:pt x="317749" y="146327"/>
                  <a:pt x="361577" y="230994"/>
                  <a:pt x="424330" y="347535"/>
                </a:cubicBezTo>
                <a:cubicBezTo>
                  <a:pt x="487083" y="464076"/>
                  <a:pt x="512981" y="618469"/>
                  <a:pt x="639483" y="789794"/>
                </a:cubicBezTo>
                <a:cubicBezTo>
                  <a:pt x="765985" y="961119"/>
                  <a:pt x="983129" y="1231057"/>
                  <a:pt x="1183341" y="1375488"/>
                </a:cubicBezTo>
                <a:cubicBezTo>
                  <a:pt x="1383553" y="1519920"/>
                  <a:pt x="1616635" y="1596618"/>
                  <a:pt x="1840753" y="1656383"/>
                </a:cubicBezTo>
                <a:cubicBezTo>
                  <a:pt x="2064871" y="1716148"/>
                  <a:pt x="2296459" y="1725112"/>
                  <a:pt x="2528047" y="173407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4" name="Freeform 13"/>
          <p:cNvSpPr/>
          <p:nvPr/>
        </p:nvSpPr>
        <p:spPr>
          <a:xfrm>
            <a:off x="992094" y="1075626"/>
            <a:ext cx="2498165" cy="1763198"/>
          </a:xfrm>
          <a:custGeom>
            <a:avLst/>
            <a:gdLst>
              <a:gd name="connsiteX0" fmla="*/ 0 w 2498165"/>
              <a:gd name="connsiteY0" fmla="*/ 139 h 1763198"/>
              <a:gd name="connsiteX1" fmla="*/ 161365 w 2498165"/>
              <a:gd name="connsiteY1" fmla="*/ 24045 h 1763198"/>
              <a:gd name="connsiteX2" fmla="*/ 460188 w 2498165"/>
              <a:gd name="connsiteY2" fmla="*/ 149550 h 1763198"/>
              <a:gd name="connsiteX3" fmla="*/ 723153 w 2498165"/>
              <a:gd name="connsiteY3" fmla="*/ 436421 h 1763198"/>
              <a:gd name="connsiteX4" fmla="*/ 956235 w 2498165"/>
              <a:gd name="connsiteY4" fmla="*/ 842821 h 1763198"/>
              <a:gd name="connsiteX5" fmla="*/ 1159435 w 2498165"/>
              <a:gd name="connsiteY5" fmla="*/ 1231292 h 1763198"/>
              <a:gd name="connsiteX6" fmla="*/ 1380565 w 2498165"/>
              <a:gd name="connsiteY6" fmla="*/ 1500233 h 1763198"/>
              <a:gd name="connsiteX7" fmla="*/ 1912471 w 2498165"/>
              <a:gd name="connsiteY7" fmla="*/ 1685503 h 1763198"/>
              <a:gd name="connsiteX8" fmla="*/ 2498165 w 2498165"/>
              <a:gd name="connsiteY8" fmla="*/ 1763198 h 17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165" h="1763198">
                <a:moveTo>
                  <a:pt x="0" y="139"/>
                </a:moveTo>
                <a:cubicBezTo>
                  <a:pt x="42333" y="-359"/>
                  <a:pt x="84667" y="-857"/>
                  <a:pt x="161365" y="24045"/>
                </a:cubicBezTo>
                <a:cubicBezTo>
                  <a:pt x="238063" y="48947"/>
                  <a:pt x="366557" y="80821"/>
                  <a:pt x="460188" y="149550"/>
                </a:cubicBezTo>
                <a:cubicBezTo>
                  <a:pt x="553819" y="218279"/>
                  <a:pt x="640479" y="320876"/>
                  <a:pt x="723153" y="436421"/>
                </a:cubicBezTo>
                <a:cubicBezTo>
                  <a:pt x="805828" y="551966"/>
                  <a:pt x="883521" y="710343"/>
                  <a:pt x="956235" y="842821"/>
                </a:cubicBezTo>
                <a:cubicBezTo>
                  <a:pt x="1028949" y="975299"/>
                  <a:pt x="1088713" y="1121724"/>
                  <a:pt x="1159435" y="1231292"/>
                </a:cubicBezTo>
                <a:cubicBezTo>
                  <a:pt x="1230157" y="1340860"/>
                  <a:pt x="1255059" y="1424531"/>
                  <a:pt x="1380565" y="1500233"/>
                </a:cubicBezTo>
                <a:cubicBezTo>
                  <a:pt x="1506071" y="1575935"/>
                  <a:pt x="1726204" y="1641676"/>
                  <a:pt x="1912471" y="1685503"/>
                </a:cubicBezTo>
                <a:cubicBezTo>
                  <a:pt x="2098738" y="1729331"/>
                  <a:pt x="2298451" y="1746264"/>
                  <a:pt x="2498165" y="176319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
        <p:nvSpPr>
          <p:cNvPr id="18" name="TextBox 17"/>
          <p:cNvSpPr txBox="1"/>
          <p:nvPr/>
        </p:nvSpPr>
        <p:spPr>
          <a:xfrm>
            <a:off x="116633" y="764704"/>
            <a:ext cx="8901439" cy="276999"/>
          </a:xfrm>
          <a:prstGeom prst="rect">
            <a:avLst/>
          </a:prstGeom>
          <a:noFill/>
        </p:spPr>
        <p:txBody>
          <a:bodyPr wrap="square" rtlCol="0">
            <a:spAutoFit/>
          </a:bodyPr>
          <a:lstStyle/>
          <a:p>
            <a:pPr algn="ctr"/>
            <a:r>
              <a:rPr lang="en-GB" sz="1200" dirty="0" smtClean="0">
                <a:solidFill>
                  <a:schemeClr val="accent5"/>
                </a:solidFill>
              </a:rPr>
              <a:t>Blue line = investigation arm  </a:t>
            </a:r>
            <a:r>
              <a:rPr lang="en-GB" sz="1200" dirty="0" smtClean="0"/>
              <a:t>|</a:t>
            </a:r>
            <a:r>
              <a:rPr lang="en-GB" sz="1200" dirty="0" smtClean="0">
                <a:solidFill>
                  <a:schemeClr val="accent5"/>
                </a:solidFill>
              </a:rPr>
              <a:t>  </a:t>
            </a:r>
            <a:r>
              <a:rPr lang="en-GB" sz="1200" dirty="0" smtClean="0">
                <a:solidFill>
                  <a:schemeClr val="accent2"/>
                </a:solidFill>
              </a:rPr>
              <a:t>Red line = control arm</a:t>
            </a:r>
            <a:endParaRPr lang="en-GB" sz="1200" dirty="0">
              <a:solidFill>
                <a:schemeClr val="accent2"/>
              </a:solidFill>
            </a:endParaRPr>
          </a:p>
        </p:txBody>
      </p:sp>
      <p:grpSp>
        <p:nvGrpSpPr>
          <p:cNvPr id="20" name="Group 19"/>
          <p:cNvGrpSpPr/>
          <p:nvPr/>
        </p:nvGrpSpPr>
        <p:grpSpPr>
          <a:xfrm>
            <a:off x="5054132" y="980727"/>
            <a:ext cx="3118268" cy="2294965"/>
            <a:chOff x="1069788" y="1075764"/>
            <a:chExt cx="3118268" cy="2294965"/>
          </a:xfrm>
        </p:grpSpPr>
        <p:pic>
          <p:nvPicPr>
            <p:cNvPr id="21" name="Picture 20"/>
            <p:cNvPicPr>
              <a:picLocks noChangeAspect="1"/>
            </p:cNvPicPr>
            <p:nvPr/>
          </p:nvPicPr>
          <p:blipFill rotWithShape="1">
            <a:blip r:embed="rId2"/>
            <a:srcRect l="14374" t="5395" r="2395" b="16654"/>
            <a:stretch/>
          </p:blipFill>
          <p:spPr>
            <a:xfrm>
              <a:off x="1069788" y="1075764"/>
              <a:ext cx="3070164" cy="2294965"/>
            </a:xfrm>
            <a:prstGeom prst="rect">
              <a:avLst/>
            </a:prstGeom>
          </p:spPr>
        </p:pic>
        <p:sp>
          <p:nvSpPr>
            <p:cNvPr id="22" name="Rectangle 21"/>
            <p:cNvSpPr/>
            <p:nvPr/>
          </p:nvSpPr>
          <p:spPr>
            <a:xfrm>
              <a:off x="1523760" y="1099668"/>
              <a:ext cx="2664296" cy="192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reeform 22"/>
          <p:cNvSpPr/>
          <p:nvPr/>
        </p:nvSpPr>
        <p:spPr>
          <a:xfrm>
            <a:off x="5494721" y="1080840"/>
            <a:ext cx="2528047" cy="1734077"/>
          </a:xfrm>
          <a:custGeom>
            <a:avLst/>
            <a:gdLst>
              <a:gd name="connsiteX0" fmla="*/ 0 w 2528047"/>
              <a:gd name="connsiteY0" fmla="*/ 900 h 1734077"/>
              <a:gd name="connsiteX1" fmla="*/ 95624 w 2528047"/>
              <a:gd name="connsiteY1" fmla="*/ 12853 h 1734077"/>
              <a:gd name="connsiteX2" fmla="*/ 262965 w 2528047"/>
              <a:gd name="connsiteY2" fmla="*/ 90547 h 1734077"/>
              <a:gd name="connsiteX3" fmla="*/ 424330 w 2528047"/>
              <a:gd name="connsiteY3" fmla="*/ 347535 h 1734077"/>
              <a:gd name="connsiteX4" fmla="*/ 639483 w 2528047"/>
              <a:gd name="connsiteY4" fmla="*/ 789794 h 1734077"/>
              <a:gd name="connsiteX5" fmla="*/ 1183341 w 2528047"/>
              <a:gd name="connsiteY5" fmla="*/ 1375488 h 1734077"/>
              <a:gd name="connsiteX6" fmla="*/ 1840753 w 2528047"/>
              <a:gd name="connsiteY6" fmla="*/ 1656383 h 1734077"/>
              <a:gd name="connsiteX7" fmla="*/ 2528047 w 2528047"/>
              <a:gd name="connsiteY7" fmla="*/ 1734077 h 173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047" h="1734077">
                <a:moveTo>
                  <a:pt x="0" y="900"/>
                </a:moveTo>
                <a:cubicBezTo>
                  <a:pt x="25898" y="-594"/>
                  <a:pt x="51797" y="-2088"/>
                  <a:pt x="95624" y="12853"/>
                </a:cubicBezTo>
                <a:cubicBezTo>
                  <a:pt x="139451" y="27794"/>
                  <a:pt x="208181" y="34767"/>
                  <a:pt x="262965" y="90547"/>
                </a:cubicBezTo>
                <a:cubicBezTo>
                  <a:pt x="317749" y="146327"/>
                  <a:pt x="361577" y="230994"/>
                  <a:pt x="424330" y="347535"/>
                </a:cubicBezTo>
                <a:cubicBezTo>
                  <a:pt x="487083" y="464076"/>
                  <a:pt x="512981" y="618469"/>
                  <a:pt x="639483" y="789794"/>
                </a:cubicBezTo>
                <a:cubicBezTo>
                  <a:pt x="765985" y="961119"/>
                  <a:pt x="983129" y="1231057"/>
                  <a:pt x="1183341" y="1375488"/>
                </a:cubicBezTo>
                <a:cubicBezTo>
                  <a:pt x="1383553" y="1519920"/>
                  <a:pt x="1616635" y="1596618"/>
                  <a:pt x="1840753" y="1656383"/>
                </a:cubicBezTo>
                <a:cubicBezTo>
                  <a:pt x="2064871" y="1716148"/>
                  <a:pt x="2296459" y="1725112"/>
                  <a:pt x="2528047" y="173407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9" name="Freeform 18"/>
          <p:cNvSpPr/>
          <p:nvPr/>
        </p:nvSpPr>
        <p:spPr>
          <a:xfrm>
            <a:off x="5522259" y="1071999"/>
            <a:ext cx="2534023" cy="1456048"/>
          </a:xfrm>
          <a:custGeom>
            <a:avLst/>
            <a:gdLst>
              <a:gd name="connsiteX0" fmla="*/ 0 w 2534023"/>
              <a:gd name="connsiteY0" fmla="*/ 3766 h 1456048"/>
              <a:gd name="connsiteX1" fmla="*/ 143435 w 2534023"/>
              <a:gd name="connsiteY1" fmla="*/ 15719 h 1456048"/>
              <a:gd name="connsiteX2" fmla="*/ 400423 w 2534023"/>
              <a:gd name="connsiteY2" fmla="*/ 129272 h 1456048"/>
              <a:gd name="connsiteX3" fmla="*/ 591670 w 2534023"/>
              <a:gd name="connsiteY3" fmla="*/ 290636 h 1456048"/>
              <a:gd name="connsiteX4" fmla="*/ 842682 w 2534023"/>
              <a:gd name="connsiteY4" fmla="*/ 637272 h 1456048"/>
              <a:gd name="connsiteX5" fmla="*/ 1111623 w 2534023"/>
              <a:gd name="connsiteY5" fmla="*/ 989883 h 1456048"/>
              <a:gd name="connsiteX6" fmla="*/ 1410447 w 2534023"/>
              <a:gd name="connsiteY6" fmla="*/ 1216989 h 1456048"/>
              <a:gd name="connsiteX7" fmla="*/ 1876612 w 2534023"/>
              <a:gd name="connsiteY7" fmla="*/ 1396283 h 1456048"/>
              <a:gd name="connsiteX8" fmla="*/ 2241176 w 2534023"/>
              <a:gd name="connsiteY8" fmla="*/ 1444095 h 1456048"/>
              <a:gd name="connsiteX9" fmla="*/ 2534023 w 2534023"/>
              <a:gd name="connsiteY9" fmla="*/ 1456048 h 14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023" h="1456048">
                <a:moveTo>
                  <a:pt x="0" y="3766"/>
                </a:moveTo>
                <a:cubicBezTo>
                  <a:pt x="38349" y="-717"/>
                  <a:pt x="76698" y="-5199"/>
                  <a:pt x="143435" y="15719"/>
                </a:cubicBezTo>
                <a:cubicBezTo>
                  <a:pt x="210172" y="36637"/>
                  <a:pt x="325717" y="83453"/>
                  <a:pt x="400423" y="129272"/>
                </a:cubicBezTo>
                <a:cubicBezTo>
                  <a:pt x="475129" y="175091"/>
                  <a:pt x="517960" y="205969"/>
                  <a:pt x="591670" y="290636"/>
                </a:cubicBezTo>
                <a:cubicBezTo>
                  <a:pt x="665380" y="375303"/>
                  <a:pt x="756023" y="520731"/>
                  <a:pt x="842682" y="637272"/>
                </a:cubicBezTo>
                <a:cubicBezTo>
                  <a:pt x="929341" y="753813"/>
                  <a:pt x="1016996" y="893264"/>
                  <a:pt x="1111623" y="989883"/>
                </a:cubicBezTo>
                <a:cubicBezTo>
                  <a:pt x="1206250" y="1086502"/>
                  <a:pt x="1282949" y="1149256"/>
                  <a:pt x="1410447" y="1216989"/>
                </a:cubicBezTo>
                <a:cubicBezTo>
                  <a:pt x="1537945" y="1284722"/>
                  <a:pt x="1738157" y="1358432"/>
                  <a:pt x="1876612" y="1396283"/>
                </a:cubicBezTo>
                <a:cubicBezTo>
                  <a:pt x="2015067" y="1434134"/>
                  <a:pt x="2131608" y="1434134"/>
                  <a:pt x="2241176" y="1444095"/>
                </a:cubicBezTo>
                <a:cubicBezTo>
                  <a:pt x="2350744" y="1454056"/>
                  <a:pt x="2442383" y="1455052"/>
                  <a:pt x="2534023" y="145604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grpSp>
        <p:nvGrpSpPr>
          <p:cNvPr id="27" name="Group 26"/>
          <p:cNvGrpSpPr/>
          <p:nvPr/>
        </p:nvGrpSpPr>
        <p:grpSpPr>
          <a:xfrm>
            <a:off x="575408" y="3798331"/>
            <a:ext cx="3118268" cy="2294965"/>
            <a:chOff x="1069788" y="1075764"/>
            <a:chExt cx="3118268" cy="2294965"/>
          </a:xfrm>
        </p:grpSpPr>
        <p:pic>
          <p:nvPicPr>
            <p:cNvPr id="28" name="Picture 27"/>
            <p:cNvPicPr>
              <a:picLocks noChangeAspect="1"/>
            </p:cNvPicPr>
            <p:nvPr/>
          </p:nvPicPr>
          <p:blipFill rotWithShape="1">
            <a:blip r:embed="rId2"/>
            <a:srcRect l="14374" t="5395" r="2395" b="16654"/>
            <a:stretch/>
          </p:blipFill>
          <p:spPr>
            <a:xfrm>
              <a:off x="1069788" y="1075764"/>
              <a:ext cx="3070164" cy="2294965"/>
            </a:xfrm>
            <a:prstGeom prst="rect">
              <a:avLst/>
            </a:prstGeom>
          </p:spPr>
        </p:pic>
        <p:sp>
          <p:nvSpPr>
            <p:cNvPr id="29" name="Rectangle 28"/>
            <p:cNvSpPr/>
            <p:nvPr/>
          </p:nvSpPr>
          <p:spPr>
            <a:xfrm>
              <a:off x="1523760" y="1099668"/>
              <a:ext cx="2664296" cy="192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Freeform 29"/>
          <p:cNvSpPr/>
          <p:nvPr/>
        </p:nvSpPr>
        <p:spPr>
          <a:xfrm>
            <a:off x="1015997" y="3898444"/>
            <a:ext cx="2528047" cy="1734077"/>
          </a:xfrm>
          <a:custGeom>
            <a:avLst/>
            <a:gdLst>
              <a:gd name="connsiteX0" fmla="*/ 0 w 2528047"/>
              <a:gd name="connsiteY0" fmla="*/ 900 h 1734077"/>
              <a:gd name="connsiteX1" fmla="*/ 95624 w 2528047"/>
              <a:gd name="connsiteY1" fmla="*/ 12853 h 1734077"/>
              <a:gd name="connsiteX2" fmla="*/ 262965 w 2528047"/>
              <a:gd name="connsiteY2" fmla="*/ 90547 h 1734077"/>
              <a:gd name="connsiteX3" fmla="*/ 424330 w 2528047"/>
              <a:gd name="connsiteY3" fmla="*/ 347535 h 1734077"/>
              <a:gd name="connsiteX4" fmla="*/ 639483 w 2528047"/>
              <a:gd name="connsiteY4" fmla="*/ 789794 h 1734077"/>
              <a:gd name="connsiteX5" fmla="*/ 1183341 w 2528047"/>
              <a:gd name="connsiteY5" fmla="*/ 1375488 h 1734077"/>
              <a:gd name="connsiteX6" fmla="*/ 1840753 w 2528047"/>
              <a:gd name="connsiteY6" fmla="*/ 1656383 h 1734077"/>
              <a:gd name="connsiteX7" fmla="*/ 2528047 w 2528047"/>
              <a:gd name="connsiteY7" fmla="*/ 1734077 h 173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047" h="1734077">
                <a:moveTo>
                  <a:pt x="0" y="900"/>
                </a:moveTo>
                <a:cubicBezTo>
                  <a:pt x="25898" y="-594"/>
                  <a:pt x="51797" y="-2088"/>
                  <a:pt x="95624" y="12853"/>
                </a:cubicBezTo>
                <a:cubicBezTo>
                  <a:pt x="139451" y="27794"/>
                  <a:pt x="208181" y="34767"/>
                  <a:pt x="262965" y="90547"/>
                </a:cubicBezTo>
                <a:cubicBezTo>
                  <a:pt x="317749" y="146327"/>
                  <a:pt x="361577" y="230994"/>
                  <a:pt x="424330" y="347535"/>
                </a:cubicBezTo>
                <a:cubicBezTo>
                  <a:pt x="487083" y="464076"/>
                  <a:pt x="512981" y="618469"/>
                  <a:pt x="639483" y="789794"/>
                </a:cubicBezTo>
                <a:cubicBezTo>
                  <a:pt x="765985" y="961119"/>
                  <a:pt x="983129" y="1231057"/>
                  <a:pt x="1183341" y="1375488"/>
                </a:cubicBezTo>
                <a:cubicBezTo>
                  <a:pt x="1383553" y="1519920"/>
                  <a:pt x="1616635" y="1596618"/>
                  <a:pt x="1840753" y="1656383"/>
                </a:cubicBezTo>
                <a:cubicBezTo>
                  <a:pt x="2064871" y="1716148"/>
                  <a:pt x="2296459" y="1725112"/>
                  <a:pt x="2528047" y="173407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6" name="Freeform 25"/>
          <p:cNvSpPr/>
          <p:nvPr/>
        </p:nvSpPr>
        <p:spPr>
          <a:xfrm>
            <a:off x="998071" y="3894578"/>
            <a:ext cx="2551953" cy="866588"/>
          </a:xfrm>
          <a:custGeom>
            <a:avLst/>
            <a:gdLst>
              <a:gd name="connsiteX0" fmla="*/ 0 w 2551953"/>
              <a:gd name="connsiteY0" fmla="*/ 0 h 866588"/>
              <a:gd name="connsiteX1" fmla="*/ 83670 w 2551953"/>
              <a:gd name="connsiteY1" fmla="*/ 215153 h 866588"/>
              <a:gd name="connsiteX2" fmla="*/ 215153 w 2551953"/>
              <a:gd name="connsiteY2" fmla="*/ 519953 h 866588"/>
              <a:gd name="connsiteX3" fmla="*/ 460188 w 2551953"/>
              <a:gd name="connsiteY3" fmla="*/ 681317 h 866588"/>
              <a:gd name="connsiteX4" fmla="*/ 818776 w 2551953"/>
              <a:gd name="connsiteY4" fmla="*/ 723153 h 866588"/>
              <a:gd name="connsiteX5" fmla="*/ 1840753 w 2551953"/>
              <a:gd name="connsiteY5" fmla="*/ 824753 h 866588"/>
              <a:gd name="connsiteX6" fmla="*/ 2551953 w 2551953"/>
              <a:gd name="connsiteY6" fmla="*/ 866588 h 8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1953" h="866588">
                <a:moveTo>
                  <a:pt x="0" y="0"/>
                </a:moveTo>
                <a:cubicBezTo>
                  <a:pt x="23905" y="64247"/>
                  <a:pt x="47811" y="128494"/>
                  <a:pt x="83670" y="215153"/>
                </a:cubicBezTo>
                <a:cubicBezTo>
                  <a:pt x="119529" y="301812"/>
                  <a:pt x="152400" y="442259"/>
                  <a:pt x="215153" y="519953"/>
                </a:cubicBezTo>
                <a:cubicBezTo>
                  <a:pt x="277906" y="597647"/>
                  <a:pt x="359584" y="647450"/>
                  <a:pt x="460188" y="681317"/>
                </a:cubicBezTo>
                <a:cubicBezTo>
                  <a:pt x="560792" y="715184"/>
                  <a:pt x="818776" y="723153"/>
                  <a:pt x="818776" y="723153"/>
                </a:cubicBezTo>
                <a:lnTo>
                  <a:pt x="1840753" y="824753"/>
                </a:lnTo>
                <a:cubicBezTo>
                  <a:pt x="2129616" y="848659"/>
                  <a:pt x="2340784" y="857623"/>
                  <a:pt x="2551953" y="866588"/>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
        <p:nvSpPr>
          <p:cNvPr id="3" name="TextBox 2"/>
          <p:cNvSpPr txBox="1"/>
          <p:nvPr/>
        </p:nvSpPr>
        <p:spPr>
          <a:xfrm>
            <a:off x="2195736" y="1075626"/>
            <a:ext cx="1918036" cy="1200329"/>
          </a:xfrm>
          <a:prstGeom prst="rect">
            <a:avLst/>
          </a:prstGeom>
          <a:noFill/>
        </p:spPr>
        <p:txBody>
          <a:bodyPr wrap="square" rtlCol="0">
            <a:spAutoFit/>
          </a:bodyPr>
          <a:lstStyle/>
          <a:p>
            <a:r>
              <a:rPr lang="en-GB" dirty="0" smtClean="0">
                <a:solidFill>
                  <a:srgbClr val="386A57"/>
                </a:solidFill>
              </a:rPr>
              <a:t>Treatment delays progression, doesn’t improve survival</a:t>
            </a:r>
            <a:endParaRPr lang="en-GB" dirty="0">
              <a:solidFill>
                <a:srgbClr val="386A57"/>
              </a:solidFill>
            </a:endParaRPr>
          </a:p>
        </p:txBody>
      </p:sp>
      <p:sp>
        <p:nvSpPr>
          <p:cNvPr id="31" name="TextBox 30"/>
          <p:cNvSpPr txBox="1"/>
          <p:nvPr/>
        </p:nvSpPr>
        <p:spPr>
          <a:xfrm>
            <a:off x="6902436" y="1076543"/>
            <a:ext cx="1918036" cy="646331"/>
          </a:xfrm>
          <a:prstGeom prst="rect">
            <a:avLst/>
          </a:prstGeom>
          <a:noFill/>
        </p:spPr>
        <p:txBody>
          <a:bodyPr wrap="square" rtlCol="0">
            <a:spAutoFit/>
          </a:bodyPr>
          <a:lstStyle/>
          <a:p>
            <a:r>
              <a:rPr lang="en-GB" dirty="0" smtClean="0">
                <a:solidFill>
                  <a:srgbClr val="386A57"/>
                </a:solidFill>
              </a:rPr>
              <a:t>Treatment enhances survival</a:t>
            </a:r>
            <a:endParaRPr lang="en-GB" dirty="0">
              <a:solidFill>
                <a:srgbClr val="386A57"/>
              </a:solidFill>
            </a:endParaRPr>
          </a:p>
        </p:txBody>
      </p:sp>
      <p:sp>
        <p:nvSpPr>
          <p:cNvPr id="32" name="TextBox 31"/>
          <p:cNvSpPr txBox="1"/>
          <p:nvPr/>
        </p:nvSpPr>
        <p:spPr>
          <a:xfrm>
            <a:off x="3611671" y="4653136"/>
            <a:ext cx="2328481" cy="1200329"/>
          </a:xfrm>
          <a:prstGeom prst="rect">
            <a:avLst/>
          </a:prstGeom>
          <a:noFill/>
        </p:spPr>
        <p:txBody>
          <a:bodyPr wrap="square" rtlCol="0">
            <a:spAutoFit/>
          </a:bodyPr>
          <a:lstStyle/>
          <a:p>
            <a:r>
              <a:rPr lang="en-GB" dirty="0" smtClean="0">
                <a:solidFill>
                  <a:srgbClr val="386A57"/>
                </a:solidFill>
              </a:rPr>
              <a:t>Treatment is toxic. Some patients die but survival overall is enhanced</a:t>
            </a:r>
            <a:endParaRPr lang="en-GB" dirty="0">
              <a:solidFill>
                <a:srgbClr val="386A57"/>
              </a:solidFill>
            </a:endParaRPr>
          </a:p>
        </p:txBody>
      </p:sp>
    </p:spTree>
    <p:extLst>
      <p:ext uri="{BB962C8B-B14F-4D97-AF65-F5344CB8AC3E}">
        <p14:creationId xmlns:p14="http://schemas.microsoft.com/office/powerpoint/2010/main" val="167556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anose="020B0602020104020603" pitchFamily="34" charset="0"/>
              </a:rPr>
              <a:t>Learning objectives</a:t>
            </a:r>
            <a:endParaRPr lang="en-GB" dirty="0">
              <a:latin typeface="Tw Cen MT" panose="020B0602020104020603"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The Cancer Pathway &amp; Cancer Journey</a:t>
            </a:r>
          </a:p>
          <a:p>
            <a:pPr>
              <a:buFont typeface="Wingdings" panose="05000000000000000000" pitchFamily="2" charset="2"/>
              <a:buChar char="v"/>
            </a:pPr>
            <a:r>
              <a:rPr lang="en-US" dirty="0" smtClean="0"/>
              <a:t>Red flag symptoms, differential diagnosis</a:t>
            </a:r>
          </a:p>
          <a:p>
            <a:pPr>
              <a:buFont typeface="Wingdings" panose="05000000000000000000" pitchFamily="2" charset="2"/>
              <a:buChar char="v"/>
            </a:pPr>
            <a:r>
              <a:rPr lang="en-US" dirty="0" smtClean="0"/>
              <a:t>Staging</a:t>
            </a:r>
          </a:p>
          <a:p>
            <a:pPr>
              <a:buFont typeface="Wingdings" panose="05000000000000000000" pitchFamily="2" charset="2"/>
              <a:buChar char="v"/>
            </a:pPr>
            <a:r>
              <a:rPr lang="en-US" dirty="0" smtClean="0"/>
              <a:t>Co-factors for decision making, treatment intent</a:t>
            </a:r>
          </a:p>
          <a:p>
            <a:pPr>
              <a:buFont typeface="Wingdings" panose="05000000000000000000" pitchFamily="2" charset="2"/>
              <a:buChar char="v"/>
            </a:pPr>
            <a:r>
              <a:rPr lang="en-US" dirty="0" smtClean="0"/>
              <a:t>Planning and prognosticating</a:t>
            </a:r>
          </a:p>
          <a:p>
            <a:pPr>
              <a:buFont typeface="Wingdings" panose="05000000000000000000" pitchFamily="2" charset="2"/>
              <a:buChar char="v"/>
            </a:pPr>
            <a:r>
              <a:rPr lang="en-US" dirty="0" smtClean="0"/>
              <a:t>Treatment initiation</a:t>
            </a:r>
          </a:p>
          <a:p>
            <a:pPr>
              <a:buFont typeface="Wingdings" panose="05000000000000000000" pitchFamily="2" charset="2"/>
              <a:buChar char="v"/>
            </a:pPr>
            <a:r>
              <a:rPr lang="en-US" dirty="0" smtClean="0"/>
              <a:t>Considerations for cancer screening</a:t>
            </a:r>
          </a:p>
          <a:p>
            <a:pPr>
              <a:buFont typeface="Wingdings" panose="05000000000000000000" pitchFamily="2" charset="2"/>
              <a:buChar char="v"/>
            </a:pPr>
            <a:endParaRPr lang="en-US" dirty="0" smtClean="0"/>
          </a:p>
          <a:p>
            <a:pPr>
              <a:buFont typeface="Wingdings" panose="05000000000000000000" pitchFamily="2" charset="2"/>
              <a:buChar char="v"/>
            </a:pPr>
            <a:endParaRPr lang="en-GB" dirty="0"/>
          </a:p>
        </p:txBody>
      </p:sp>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Key Competencies</a:t>
            </a:r>
            <a:endParaRPr lang="en-GB" sz="1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23544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Meta-analysis</a:t>
            </a:r>
            <a:endParaRPr lang="en-GB" sz="4400" dirty="0">
              <a:latin typeface="Tw Cen MT" panose="020B0602020104020603" pitchFamily="34" charset="0"/>
            </a:endParaRPr>
          </a:p>
        </p:txBody>
      </p:sp>
      <p:sp>
        <p:nvSpPr>
          <p:cNvPr id="18" name="TextBox 17"/>
          <p:cNvSpPr txBox="1"/>
          <p:nvPr/>
        </p:nvSpPr>
        <p:spPr>
          <a:xfrm>
            <a:off x="251520" y="980728"/>
            <a:ext cx="8568952" cy="3970318"/>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Individual RCTs are prone to bias and effects of the study protocol</a:t>
            </a:r>
          </a:p>
          <a:p>
            <a:pPr marL="285750" indent="-285750">
              <a:buFont typeface="Wingdings" panose="05000000000000000000" pitchFamily="2" charset="2"/>
              <a:buChar char="v"/>
            </a:pPr>
            <a:r>
              <a:rPr lang="en-GB" dirty="0" smtClean="0"/>
              <a:t>Meta-analyses analyse effects of multiple RCTs. This should be done by going back to individual patient data from each RCT and producing summary statistics (though often this is not the case)</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What is an odds ratio?</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What is a hazard ratio? </a:t>
            </a:r>
          </a:p>
          <a:p>
            <a:pPr marL="285750" indent="-285750">
              <a:buFont typeface="Wingdings" panose="05000000000000000000" pitchFamily="2" charset="2"/>
              <a:buChar char="§"/>
            </a:pPr>
            <a:endParaRPr lang="en-GB" dirty="0" smtClean="0"/>
          </a:p>
        </p:txBody>
      </p:sp>
    </p:spTree>
    <p:extLst>
      <p:ext uri="{BB962C8B-B14F-4D97-AF65-F5344CB8AC3E}">
        <p14:creationId xmlns:p14="http://schemas.microsoft.com/office/powerpoint/2010/main" val="267319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Meta-analysis</a:t>
            </a:r>
            <a:endParaRPr lang="en-GB" sz="4400" dirty="0">
              <a:latin typeface="Tw Cen MT" panose="020B0602020104020603" pitchFamily="34" charset="0"/>
            </a:endParaRPr>
          </a:p>
        </p:txBody>
      </p:sp>
      <p:sp>
        <p:nvSpPr>
          <p:cNvPr id="18" name="TextBox 17"/>
          <p:cNvSpPr txBox="1"/>
          <p:nvPr/>
        </p:nvSpPr>
        <p:spPr>
          <a:xfrm>
            <a:off x="251520" y="980728"/>
            <a:ext cx="8568952" cy="4801314"/>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Individual RCTs are prone to bias and effects of the study protocol</a:t>
            </a:r>
          </a:p>
          <a:p>
            <a:pPr marL="285750" indent="-285750">
              <a:buFont typeface="Wingdings" panose="05000000000000000000" pitchFamily="2" charset="2"/>
              <a:buChar char="v"/>
            </a:pPr>
            <a:r>
              <a:rPr lang="en-GB" dirty="0" smtClean="0"/>
              <a:t>Meta-analyses analyse effects of multiple RCTs. This should be done by going back to individual patient data from each RCT and producing summary statistics (though often this is not the case)</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What is an odds ratio?</a:t>
            </a:r>
          </a:p>
          <a:p>
            <a:pPr marL="285750" indent="-285750">
              <a:buFont typeface="Wingdings" panose="05000000000000000000" pitchFamily="2" charset="2"/>
              <a:buChar char="v"/>
            </a:pPr>
            <a:r>
              <a:rPr lang="en-GB" dirty="0" smtClean="0">
                <a:solidFill>
                  <a:srgbClr val="386A57"/>
                </a:solidFill>
              </a:rPr>
              <a:t>Relative risk of an event in each arm of the study, </a:t>
            </a:r>
            <a:r>
              <a:rPr lang="en-GB" i="1" dirty="0" smtClean="0">
                <a:solidFill>
                  <a:srgbClr val="386A57"/>
                </a:solidFill>
              </a:rPr>
              <a:t>independent</a:t>
            </a:r>
            <a:r>
              <a:rPr lang="en-GB" dirty="0" smtClean="0">
                <a:solidFill>
                  <a:srgbClr val="386A57"/>
                </a:solidFill>
              </a:rPr>
              <a:t> of time. Calculated by looking at the total number of events in a trial (e.g. odds ratio of vomiting). Not good for survival.</a:t>
            </a:r>
            <a:endParaRPr lang="en-GB" dirty="0">
              <a:solidFill>
                <a:srgbClr val="386A57"/>
              </a:solidFill>
            </a:endParaRP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What is a hazard ratio? </a:t>
            </a:r>
          </a:p>
          <a:p>
            <a:pPr marL="285750" indent="-285750">
              <a:buFont typeface="Wingdings" panose="05000000000000000000" pitchFamily="2" charset="2"/>
              <a:buChar char="v"/>
            </a:pPr>
            <a:r>
              <a:rPr lang="en-GB" dirty="0" smtClean="0">
                <a:solidFill>
                  <a:srgbClr val="386A57"/>
                </a:solidFill>
              </a:rPr>
              <a:t>Takes into account time. Hazard = rate at which events happen. Hazard in one arm of a study is a constant proportion of the hazard in the other arm of a study. This is the hazard ratio.</a:t>
            </a:r>
            <a:endParaRPr lang="en-GB" dirty="0">
              <a:solidFill>
                <a:srgbClr val="386A57"/>
              </a:solidFill>
            </a:endParaRPr>
          </a:p>
          <a:p>
            <a:pPr marL="285750" indent="-285750">
              <a:buFont typeface="Wingdings" panose="05000000000000000000" pitchFamily="2" charset="2"/>
              <a:buChar char="§"/>
            </a:pPr>
            <a:endParaRPr lang="en-GB" dirty="0" smtClean="0"/>
          </a:p>
        </p:txBody>
      </p:sp>
    </p:spTree>
    <p:extLst>
      <p:ext uri="{BB962C8B-B14F-4D97-AF65-F5344CB8AC3E}">
        <p14:creationId xmlns:p14="http://schemas.microsoft.com/office/powerpoint/2010/main" val="350532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Meta-analysis</a:t>
            </a:r>
            <a:endParaRPr lang="en-GB" sz="4400" dirty="0">
              <a:latin typeface="Tw Cen MT" panose="020B0602020104020603" pitchFamily="34" charset="0"/>
            </a:endParaRPr>
          </a:p>
        </p:txBody>
      </p:sp>
      <p:sp>
        <p:nvSpPr>
          <p:cNvPr id="18" name="TextBox 17"/>
          <p:cNvSpPr txBox="1"/>
          <p:nvPr/>
        </p:nvSpPr>
        <p:spPr>
          <a:xfrm>
            <a:off x="251520" y="980728"/>
            <a:ext cx="8568952"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Confidence interval + hazard ratio often expressed in a Forrest (box-whisker) plot</a:t>
            </a:r>
          </a:p>
        </p:txBody>
      </p:sp>
      <p:pic>
        <p:nvPicPr>
          <p:cNvPr id="3074" name="Picture 2" descr="http://previews.figshare.com/1393433/preview_13934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473" y="1412776"/>
            <a:ext cx="7107045" cy="42997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6872" y="5974541"/>
            <a:ext cx="8640960" cy="338554"/>
          </a:xfrm>
          <a:prstGeom prst="rect">
            <a:avLst/>
          </a:prstGeom>
          <a:noFill/>
        </p:spPr>
        <p:txBody>
          <a:bodyPr wrap="square" rtlCol="0">
            <a:spAutoFit/>
          </a:bodyPr>
          <a:lstStyle/>
          <a:p>
            <a:r>
              <a:rPr lang="en-GB" sz="1600" b="1" dirty="0" smtClean="0">
                <a:solidFill>
                  <a:srgbClr val="386A57"/>
                </a:solidFill>
              </a:rPr>
              <a:t>Look at this plot – would you recommend extended adjuvant tamoxifen on the basis of this data?</a:t>
            </a:r>
          </a:p>
        </p:txBody>
      </p:sp>
    </p:spTree>
    <p:extLst>
      <p:ext uri="{BB962C8B-B14F-4D97-AF65-F5344CB8AC3E}">
        <p14:creationId xmlns:p14="http://schemas.microsoft.com/office/powerpoint/2010/main" val="401992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Communicating data to patient</a:t>
            </a:r>
            <a:endParaRPr lang="en-GB" sz="4400" dirty="0">
              <a:latin typeface="Tw Cen MT" panose="020B0602020104020603" pitchFamily="34" charset="0"/>
            </a:endParaRPr>
          </a:p>
        </p:txBody>
      </p:sp>
      <p:sp>
        <p:nvSpPr>
          <p:cNvPr id="18" name="TextBox 17"/>
          <p:cNvSpPr txBox="1"/>
          <p:nvPr/>
        </p:nvSpPr>
        <p:spPr>
          <a:xfrm>
            <a:off x="251520" y="980728"/>
            <a:ext cx="8568952" cy="2308324"/>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Best example of balancing up the Scholar and the Physician in a Doctor</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Even in a common indication with evidence from meta-analyses, there is no right answer</a:t>
            </a:r>
          </a:p>
          <a:p>
            <a:pPr marL="285750" indent="-285750">
              <a:buFont typeface="Wingdings" panose="05000000000000000000" pitchFamily="2" charset="2"/>
              <a:buChar char="v"/>
            </a:pPr>
            <a:r>
              <a:rPr lang="en-GB" dirty="0" smtClean="0"/>
              <a:t>Need to include patient factors in prognostication</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Consider patient’s information needs</a:t>
            </a:r>
            <a:endParaRPr lang="en-GB" dirty="0"/>
          </a:p>
          <a:p>
            <a:pPr marL="285750" indent="-285750">
              <a:buFont typeface="Wingdings" panose="05000000000000000000" pitchFamily="2" charset="2"/>
              <a:buChar char="§"/>
            </a:pPr>
            <a:endParaRPr lang="en-GB" dirty="0" smtClean="0"/>
          </a:p>
        </p:txBody>
      </p:sp>
      <p:pic>
        <p:nvPicPr>
          <p:cNvPr id="4100" name="Picture 4" descr="http://img2.wikia.nocookie.net/__cb20121210193153/fictionalcrossover/images/thumb/c/c0/The_Big_Bang_Theory_-_Sheldon_Plays_Super_Mario_64/335px-The_Big_Bang_Theory_-_Sheldon_Plays_Super_Mario_64.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93" r="13793"/>
          <a:stretch/>
        </p:blipFill>
        <p:spPr bwMode="auto">
          <a:xfrm>
            <a:off x="611560" y="3232094"/>
            <a:ext cx="1512168" cy="11719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3144993"/>
            <a:ext cx="6552728" cy="923330"/>
          </a:xfrm>
          <a:prstGeom prst="rect">
            <a:avLst/>
          </a:prstGeom>
          <a:noFill/>
        </p:spPr>
        <p:txBody>
          <a:bodyPr wrap="square" rtlCol="0">
            <a:spAutoFit/>
          </a:bodyPr>
          <a:lstStyle/>
          <a:p>
            <a:r>
              <a:rPr lang="en-GB" b="1" dirty="0" smtClean="0"/>
              <a:t>The ‘Internet patient’ </a:t>
            </a:r>
            <a:r>
              <a:rPr lang="en-GB" dirty="0" smtClean="0"/>
              <a:t>: Comes to clinic with reams of paper or an </a:t>
            </a:r>
            <a:r>
              <a:rPr lang="en-GB" dirty="0" err="1" smtClean="0"/>
              <a:t>Ipad</a:t>
            </a:r>
            <a:r>
              <a:rPr lang="en-GB" dirty="0" smtClean="0"/>
              <a:t>. Wants to know all of the details leading to the decision making process.</a:t>
            </a:r>
            <a:endParaRPr lang="en-GB" dirty="0"/>
          </a:p>
        </p:txBody>
      </p:sp>
      <p:pic>
        <p:nvPicPr>
          <p:cNvPr id="4102" name="Picture 6" descr="http://newsimg.bbc.co.uk/media/images/45332000/jpg/_45332183_0003300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39800"/>
            <a:ext cx="1512168" cy="11374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267744" y="4685027"/>
            <a:ext cx="6552728" cy="923330"/>
          </a:xfrm>
          <a:prstGeom prst="rect">
            <a:avLst/>
          </a:prstGeom>
          <a:noFill/>
        </p:spPr>
        <p:txBody>
          <a:bodyPr wrap="square" rtlCol="0">
            <a:spAutoFit/>
          </a:bodyPr>
          <a:lstStyle/>
          <a:p>
            <a:r>
              <a:rPr lang="en-GB" b="1" dirty="0" smtClean="0"/>
              <a:t>The ‘accepting patient’ </a:t>
            </a:r>
            <a:r>
              <a:rPr lang="en-GB" dirty="0" smtClean="0"/>
              <a:t>: Comes to clinic with the expectation that the doctor knows best and will decide on the best course of treatment.</a:t>
            </a:r>
            <a:endParaRPr lang="en-GB" dirty="0"/>
          </a:p>
        </p:txBody>
      </p:sp>
      <p:sp>
        <p:nvSpPr>
          <p:cNvPr id="20" name="TextBox 19"/>
          <p:cNvSpPr txBox="1"/>
          <p:nvPr/>
        </p:nvSpPr>
        <p:spPr>
          <a:xfrm>
            <a:off x="245214" y="6095037"/>
            <a:ext cx="8568952"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Try and observe how complex data is discussed with patients in our clinics</a:t>
            </a:r>
            <a:endParaRPr lang="en-GB" dirty="0"/>
          </a:p>
          <a:p>
            <a:pPr marL="285750" indent="-285750">
              <a:buFont typeface="Wingdings" panose="05000000000000000000" pitchFamily="2" charset="2"/>
              <a:buChar char="§"/>
            </a:pPr>
            <a:endParaRPr lang="en-GB" dirty="0" smtClean="0"/>
          </a:p>
        </p:txBody>
      </p:sp>
    </p:spTree>
    <p:extLst>
      <p:ext uri="{BB962C8B-B14F-4D97-AF65-F5344CB8AC3E}">
        <p14:creationId xmlns:p14="http://schemas.microsoft.com/office/powerpoint/2010/main" val="1876462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A word on screening</a:t>
            </a:r>
            <a:endParaRPr lang="en-GB" sz="4400" dirty="0">
              <a:latin typeface="Tw Cen MT" panose="020B0602020104020603" pitchFamily="34" charset="0"/>
            </a:endParaRPr>
          </a:p>
        </p:txBody>
      </p:sp>
      <p:sp>
        <p:nvSpPr>
          <p:cNvPr id="18" name="TextBox 17"/>
          <p:cNvSpPr txBox="1"/>
          <p:nvPr/>
        </p:nvSpPr>
        <p:spPr>
          <a:xfrm>
            <a:off x="251520" y="980728"/>
            <a:ext cx="8568952" cy="4524315"/>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Happens upstream from us in Oncology, but it is very important for us to understand</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Can you name the Wilson criteria for a screening programme?</a:t>
            </a:r>
          </a:p>
          <a:p>
            <a:pPr marL="742950" lvl="1" indent="-285750">
              <a:buFont typeface="Wingdings" panose="05000000000000000000" pitchFamily="2" charset="2"/>
              <a:buChar char="§"/>
            </a:pPr>
            <a:r>
              <a:rPr lang="en-GB" dirty="0" smtClean="0">
                <a:solidFill>
                  <a:srgbClr val="386A57"/>
                </a:solidFill>
              </a:rPr>
              <a:t>Condition should present a significant health problem to the population</a:t>
            </a:r>
          </a:p>
          <a:p>
            <a:pPr marL="742950" lvl="1" indent="-285750">
              <a:buFont typeface="Wingdings" panose="05000000000000000000" pitchFamily="2" charset="2"/>
              <a:buChar char="§"/>
            </a:pPr>
            <a:r>
              <a:rPr lang="en-GB" dirty="0" smtClean="0">
                <a:solidFill>
                  <a:srgbClr val="386A57"/>
                </a:solidFill>
              </a:rPr>
              <a:t>Natural history of the disease must be understood</a:t>
            </a:r>
          </a:p>
          <a:p>
            <a:pPr marL="742950" lvl="1" indent="-285750">
              <a:buFont typeface="Wingdings" panose="05000000000000000000" pitchFamily="2" charset="2"/>
              <a:buChar char="§"/>
            </a:pPr>
            <a:r>
              <a:rPr lang="en-GB" dirty="0" smtClean="0">
                <a:solidFill>
                  <a:srgbClr val="386A57"/>
                </a:solidFill>
              </a:rPr>
              <a:t>Early and late stages of disease must be recognisable</a:t>
            </a:r>
          </a:p>
          <a:p>
            <a:pPr marL="742950" lvl="1" indent="-285750">
              <a:buFont typeface="Wingdings" panose="05000000000000000000" pitchFamily="2" charset="2"/>
              <a:buChar char="§"/>
            </a:pPr>
            <a:r>
              <a:rPr lang="en-GB" dirty="0" smtClean="0">
                <a:solidFill>
                  <a:srgbClr val="386A57"/>
                </a:solidFill>
              </a:rPr>
              <a:t>Available screening test that is sensitive and specific</a:t>
            </a:r>
          </a:p>
          <a:p>
            <a:pPr marL="742950" lvl="1" indent="-285750">
              <a:buFont typeface="Wingdings" panose="05000000000000000000" pitchFamily="2" charset="2"/>
              <a:buChar char="§"/>
            </a:pPr>
            <a:r>
              <a:rPr lang="en-GB" dirty="0" smtClean="0">
                <a:solidFill>
                  <a:srgbClr val="386A57"/>
                </a:solidFill>
              </a:rPr>
              <a:t>An accepted policy should be available for who needs treatment</a:t>
            </a:r>
          </a:p>
          <a:p>
            <a:pPr marL="742950" lvl="1" indent="-285750">
              <a:buFont typeface="Wingdings" panose="05000000000000000000" pitchFamily="2" charset="2"/>
              <a:buChar char="§"/>
            </a:pPr>
            <a:r>
              <a:rPr lang="en-GB" dirty="0" smtClean="0">
                <a:solidFill>
                  <a:srgbClr val="386A57"/>
                </a:solidFill>
              </a:rPr>
              <a:t>Accepted treatment options for the disease should be available</a:t>
            </a:r>
          </a:p>
          <a:p>
            <a:pPr marL="742950" lvl="1" indent="-285750">
              <a:buFont typeface="Wingdings" panose="05000000000000000000" pitchFamily="2" charset="2"/>
              <a:buChar char="§"/>
            </a:pPr>
            <a:r>
              <a:rPr lang="en-GB" dirty="0" smtClean="0">
                <a:solidFill>
                  <a:srgbClr val="386A57"/>
                </a:solidFill>
              </a:rPr>
              <a:t>Treatment in early stage must impact on survival</a:t>
            </a:r>
          </a:p>
          <a:p>
            <a:pPr marL="742950" lvl="1" indent="-285750">
              <a:buFont typeface="Wingdings" panose="05000000000000000000" pitchFamily="2" charset="2"/>
              <a:buChar char="§"/>
            </a:pPr>
            <a:r>
              <a:rPr lang="en-GB" dirty="0" smtClean="0">
                <a:solidFill>
                  <a:srgbClr val="386A57"/>
                </a:solidFill>
              </a:rPr>
              <a:t>Screening should be cost effective</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Key concept to remember is that screening detects occult malignancy in patients that are well. Prognosis will be better than patients presenting with symptoms.</a:t>
            </a:r>
            <a:endParaRPr lang="en-GB" dirty="0"/>
          </a:p>
          <a:p>
            <a:pPr marL="285750" indent="-285750">
              <a:buFont typeface="Wingdings" panose="05000000000000000000" pitchFamily="2" charset="2"/>
              <a:buChar char="§"/>
            </a:pPr>
            <a:endParaRPr lang="en-GB" dirty="0" smtClean="0"/>
          </a:p>
        </p:txBody>
      </p:sp>
    </p:spTree>
    <p:extLst>
      <p:ext uri="{BB962C8B-B14F-4D97-AF65-F5344CB8AC3E}">
        <p14:creationId xmlns:p14="http://schemas.microsoft.com/office/powerpoint/2010/main" val="392421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Summary</a:t>
            </a:r>
            <a:endParaRPr lang="en-GB" sz="4400" dirty="0">
              <a:latin typeface="Tw Cen MT" panose="020B0602020104020603" pitchFamily="34" charset="0"/>
            </a:endParaRPr>
          </a:p>
        </p:txBody>
      </p:sp>
      <p:sp>
        <p:nvSpPr>
          <p:cNvPr id="18" name="TextBox 17"/>
          <p:cNvSpPr txBox="1"/>
          <p:nvPr/>
        </p:nvSpPr>
        <p:spPr>
          <a:xfrm>
            <a:off x="251520" y="980728"/>
            <a:ext cx="8568952" cy="3693319"/>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In the department we have 40+ oncologists dealing with range of cancers</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All will use these key competencies, and follow this approach to a cancer patient</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Understanding this will allow you to help your patients with suspected cancer to obtain rapid and appropriate treatment</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Balance of the scholar and the physician is needed to get the process right</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During your attachment do try to attend at least one consultation where initial treatment options are discussed with the patient, and follow this process through.</a:t>
            </a:r>
            <a:endParaRPr lang="en-GB" dirty="0"/>
          </a:p>
          <a:p>
            <a:pPr marL="285750" indent="-285750">
              <a:buFont typeface="Wingdings" panose="05000000000000000000" pitchFamily="2" charset="2"/>
              <a:buChar char="§"/>
            </a:pPr>
            <a:endParaRPr lang="en-GB" dirty="0" smtClean="0"/>
          </a:p>
        </p:txBody>
      </p:sp>
    </p:spTree>
    <p:extLst>
      <p:ext uri="{BB962C8B-B14F-4D97-AF65-F5344CB8AC3E}">
        <p14:creationId xmlns:p14="http://schemas.microsoft.com/office/powerpoint/2010/main" val="395828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Cancer pathways</a:t>
            </a:r>
            <a:endParaRPr lang="en-GB" sz="4400" dirty="0">
              <a:latin typeface="Tw Cen MT" panose="020B0602020104020603" pitchFamily="34" charset="0"/>
            </a:endParaRPr>
          </a:p>
        </p:txBody>
      </p:sp>
      <p:sp>
        <p:nvSpPr>
          <p:cNvPr id="18" name="TextBox 17"/>
          <p:cNvSpPr txBox="1"/>
          <p:nvPr/>
        </p:nvSpPr>
        <p:spPr>
          <a:xfrm>
            <a:off x="2411760" y="920909"/>
            <a:ext cx="6480720" cy="3970318"/>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Before the NHS Cancer plan</a:t>
            </a:r>
          </a:p>
          <a:p>
            <a:pPr marL="742950" lvl="1" indent="-285750">
              <a:buFont typeface="Arial"/>
              <a:buChar char="•"/>
            </a:pPr>
            <a:r>
              <a:rPr lang="en-GB" dirty="0" smtClean="0"/>
              <a:t>Primary care doctors had to work out which doctor they should contact to see a patient with suspected cancer</a:t>
            </a:r>
          </a:p>
          <a:p>
            <a:pPr marL="742950" lvl="1" indent="-285750">
              <a:buFont typeface="Arial"/>
              <a:buChar char="•"/>
            </a:pPr>
            <a:r>
              <a:rPr lang="en-GB" dirty="0" smtClean="0"/>
              <a:t>Cancer was often managed by surgeons, who made decisions on referral for </a:t>
            </a:r>
            <a:r>
              <a:rPr lang="en-GB" dirty="0" err="1" smtClean="0"/>
              <a:t>ongoing</a:t>
            </a:r>
            <a:r>
              <a:rPr lang="en-GB" dirty="0" smtClean="0"/>
              <a:t> treatment</a:t>
            </a:r>
          </a:p>
          <a:p>
            <a:pPr marL="742950" lvl="1" indent="-285750">
              <a:buFont typeface="Arial"/>
              <a:buChar char="•"/>
            </a:pPr>
            <a:endParaRPr lang="en-GB" dirty="0" smtClean="0"/>
          </a:p>
          <a:p>
            <a:pPr marL="742950" lvl="1" indent="-285750">
              <a:buFont typeface="Arial"/>
              <a:buChar char="•"/>
            </a:pPr>
            <a:endParaRPr lang="en-GB" dirty="0"/>
          </a:p>
          <a:p>
            <a:pPr marL="285750" indent="-285750">
              <a:buFont typeface="Wingdings" panose="05000000000000000000" pitchFamily="2" charset="2"/>
              <a:buChar char="v"/>
            </a:pPr>
            <a:r>
              <a:rPr lang="en-GB" dirty="0" smtClean="0"/>
              <a:t>The NHS Cancer plans set targets for patient referral and treatment times, and mandated standardised pathways for patient care.</a:t>
            </a:r>
          </a:p>
          <a:p>
            <a:pPr marL="285750" indent="-285750">
              <a:buFont typeface="Wingdings" panose="05000000000000000000" pitchFamily="2" charset="2"/>
              <a:buChar char="v"/>
            </a:pPr>
            <a:endParaRPr lang="en-GB" b="1" dirty="0"/>
          </a:p>
          <a:p>
            <a:pPr marL="285750" indent="-285750">
              <a:buFont typeface="Wingdings" panose="05000000000000000000" pitchFamily="2" charset="2"/>
              <a:buChar char="v"/>
            </a:pPr>
            <a:r>
              <a:rPr lang="en-GB" dirty="0" smtClean="0"/>
              <a:t>Multidisciplinary team meeting meet regularly, offer electronic referral </a:t>
            </a:r>
            <a:r>
              <a:rPr lang="en-GB" dirty="0" err="1" smtClean="0"/>
              <a:t>proformas</a:t>
            </a:r>
            <a:r>
              <a:rPr lang="en-GB" dirty="0" smtClean="0"/>
              <a:t> and employ coordinators to ensure all patients are discussed and relevant plans are put into place.</a:t>
            </a:r>
          </a:p>
        </p:txBody>
      </p:sp>
      <p:grpSp>
        <p:nvGrpSpPr>
          <p:cNvPr id="9" name="Group 8"/>
          <p:cNvGrpSpPr/>
          <p:nvPr/>
        </p:nvGrpSpPr>
        <p:grpSpPr>
          <a:xfrm>
            <a:off x="251520" y="1005332"/>
            <a:ext cx="1954264" cy="2927724"/>
            <a:chOff x="251520" y="785696"/>
            <a:chExt cx="1954264" cy="2927724"/>
          </a:xfrm>
        </p:grpSpPr>
        <p:pic>
          <p:nvPicPr>
            <p:cNvPr id="2050" name="Picture 2" descr="http://www.times-series.co.uk/resources/images/1622324.jpg?type=articleLandscape"/>
            <p:cNvPicPr>
              <a:picLocks noChangeAspect="1" noChangeArrowheads="1"/>
            </p:cNvPicPr>
            <p:nvPr/>
          </p:nvPicPr>
          <p:blipFill rotWithShape="1">
            <a:blip r:embed="rId2">
              <a:extLst>
                <a:ext uri="{28A0092B-C50C-407E-A947-70E740481C1C}">
                  <a14:useLocalDpi xmlns:a14="http://schemas.microsoft.com/office/drawing/2010/main" val="0"/>
                </a:ext>
              </a:extLst>
            </a:blip>
            <a:srcRect l="12115" r="7924"/>
            <a:stretch/>
          </p:blipFill>
          <p:spPr bwMode="auto">
            <a:xfrm>
              <a:off x="251520" y="785696"/>
              <a:ext cx="1951542" cy="24406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1520" y="3159422"/>
              <a:ext cx="1954264" cy="553998"/>
            </a:xfrm>
            <a:prstGeom prst="rect">
              <a:avLst/>
            </a:prstGeom>
            <a:solidFill>
              <a:srgbClr val="386A57"/>
            </a:solidFill>
          </p:spPr>
          <p:txBody>
            <a:bodyPr wrap="square" rtlCol="0">
              <a:spAutoFit/>
            </a:bodyPr>
            <a:lstStyle/>
            <a:p>
              <a:r>
                <a:rPr lang="en-US" dirty="0" smtClean="0">
                  <a:solidFill>
                    <a:schemeClr val="bg1"/>
                  </a:solidFill>
                  <a:latin typeface="Tw Cen MT" panose="020B0602020104020603" pitchFamily="34" charset="0"/>
                </a:rPr>
                <a:t>Mike Richards</a:t>
              </a:r>
            </a:p>
            <a:p>
              <a:r>
                <a:rPr lang="en-US" sz="1100" i="1" dirty="0" smtClean="0">
                  <a:solidFill>
                    <a:schemeClr val="bg1"/>
                  </a:solidFill>
                  <a:latin typeface="Tw Cen MT" panose="020B0602020104020603" pitchFamily="34" charset="0"/>
                </a:rPr>
                <a:t>Erstwhile Cancer Tsar</a:t>
              </a:r>
              <a:endParaRPr lang="en-GB" i="1" dirty="0">
                <a:solidFill>
                  <a:schemeClr val="bg1"/>
                </a:solidFill>
                <a:latin typeface="Tw Cen MT" panose="020B0602020104020603" pitchFamily="34" charset="0"/>
              </a:endParaRPr>
            </a:p>
          </p:txBody>
        </p:sp>
      </p:grpSp>
      <p:pic>
        <p:nvPicPr>
          <p:cNvPr id="2" name="Picture 1"/>
          <p:cNvPicPr>
            <a:picLocks noChangeAspect="1"/>
          </p:cNvPicPr>
          <p:nvPr/>
        </p:nvPicPr>
        <p:blipFill rotWithShape="1">
          <a:blip r:embed="rId3"/>
          <a:srcRect l="2919" t="6882" r="15652" b="3626"/>
          <a:stretch/>
        </p:blipFill>
        <p:spPr>
          <a:xfrm>
            <a:off x="8316416" y="2924944"/>
            <a:ext cx="489001" cy="475592"/>
          </a:xfrm>
          <a:prstGeom prst="rect">
            <a:avLst/>
          </a:prstGeom>
        </p:spPr>
      </p:pic>
    </p:spTree>
    <p:extLst>
      <p:ext uri="{BB962C8B-B14F-4D97-AF65-F5344CB8AC3E}">
        <p14:creationId xmlns:p14="http://schemas.microsoft.com/office/powerpoint/2010/main" val="152532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Cancer pathways</a:t>
            </a:r>
            <a:endParaRPr lang="en-GB" sz="4400" dirty="0">
              <a:latin typeface="Tw Cen MT" panose="020B0602020104020603" pitchFamily="34" charset="0"/>
            </a:endParaRPr>
          </a:p>
        </p:txBody>
      </p:sp>
      <p:sp>
        <p:nvSpPr>
          <p:cNvPr id="18" name="TextBox 17"/>
          <p:cNvSpPr txBox="1"/>
          <p:nvPr/>
        </p:nvSpPr>
        <p:spPr>
          <a:xfrm>
            <a:off x="2411760" y="920909"/>
            <a:ext cx="6480720" cy="5816978"/>
          </a:xfrm>
          <a:prstGeom prst="rect">
            <a:avLst/>
          </a:prstGeom>
          <a:noFill/>
        </p:spPr>
        <p:txBody>
          <a:bodyPr wrap="square" rtlCol="0">
            <a:spAutoFit/>
          </a:bodyPr>
          <a:lstStyle/>
          <a:p>
            <a:pPr marL="285750" indent="-285750">
              <a:buFont typeface="Wingdings" panose="05000000000000000000" pitchFamily="2" charset="2"/>
              <a:buChar char="v"/>
            </a:pPr>
            <a:r>
              <a:rPr lang="en-GB" sz="2400" dirty="0" smtClean="0"/>
              <a:t>How quickly should a patient with suspected cancer be seen by a specialist?</a:t>
            </a:r>
          </a:p>
          <a:p>
            <a:pPr marL="285750" indent="-285750">
              <a:buFont typeface="Wingdings" panose="05000000000000000000" pitchFamily="2" charset="2"/>
              <a:buChar char="v"/>
            </a:pPr>
            <a:endParaRPr lang="en-GB" sz="2400" dirty="0"/>
          </a:p>
          <a:p>
            <a:pPr marL="285750" indent="-285750">
              <a:buFont typeface="Wingdings" panose="05000000000000000000" pitchFamily="2" charset="2"/>
              <a:buChar char="v"/>
            </a:pPr>
            <a:endParaRPr lang="en-GB" sz="2400" dirty="0" smtClean="0"/>
          </a:p>
          <a:p>
            <a:pPr marL="285750" indent="-285750">
              <a:buFont typeface="Wingdings" panose="05000000000000000000" pitchFamily="2" charset="2"/>
              <a:buChar char="v"/>
            </a:pPr>
            <a:endParaRPr lang="en-GB" sz="2400" dirty="0"/>
          </a:p>
          <a:p>
            <a:pPr marL="285750" indent="-285750">
              <a:buFont typeface="Wingdings" panose="05000000000000000000" pitchFamily="2" charset="2"/>
              <a:buChar char="v"/>
            </a:pPr>
            <a:endParaRPr lang="en-GB" sz="2400" dirty="0" smtClean="0"/>
          </a:p>
          <a:p>
            <a:pPr marL="285750" indent="-285750">
              <a:buFont typeface="Wingdings" panose="05000000000000000000" pitchFamily="2" charset="2"/>
              <a:buChar char="v"/>
            </a:pPr>
            <a:endParaRPr lang="en-GB" sz="2400" dirty="0"/>
          </a:p>
          <a:p>
            <a:pPr marL="285750" indent="-285750">
              <a:buFont typeface="Wingdings" panose="05000000000000000000" pitchFamily="2" charset="2"/>
              <a:buChar char="v"/>
            </a:pPr>
            <a:r>
              <a:rPr lang="en-GB" sz="2400" dirty="0" smtClean="0"/>
              <a:t>How quickly should a patient start treatment having been seen by an appropriate specialist, once a diagnosis of cancer has been established?</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p:txBody>
      </p:sp>
      <p:pic>
        <p:nvPicPr>
          <p:cNvPr id="2" name="Picture 1"/>
          <p:cNvPicPr>
            <a:picLocks noChangeAspect="1"/>
          </p:cNvPicPr>
          <p:nvPr/>
        </p:nvPicPr>
        <p:blipFill rotWithShape="1">
          <a:blip r:embed="rId2"/>
          <a:srcRect l="12939" r="14995"/>
          <a:stretch/>
        </p:blipFill>
        <p:spPr>
          <a:xfrm>
            <a:off x="251520" y="980728"/>
            <a:ext cx="2075726" cy="2880320"/>
          </a:xfrm>
          <a:prstGeom prst="rect">
            <a:avLst/>
          </a:prstGeom>
        </p:spPr>
      </p:pic>
    </p:spTree>
    <p:extLst>
      <p:ext uri="{BB962C8B-B14F-4D97-AF65-F5344CB8AC3E}">
        <p14:creationId xmlns:p14="http://schemas.microsoft.com/office/powerpoint/2010/main" val="51644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Cancer pathways</a:t>
            </a:r>
            <a:endParaRPr lang="en-GB" sz="4400" dirty="0">
              <a:latin typeface="Tw Cen MT" panose="020B0602020104020603" pitchFamily="34" charset="0"/>
            </a:endParaRPr>
          </a:p>
        </p:txBody>
      </p:sp>
      <p:sp>
        <p:nvSpPr>
          <p:cNvPr id="18" name="TextBox 17"/>
          <p:cNvSpPr txBox="1"/>
          <p:nvPr/>
        </p:nvSpPr>
        <p:spPr>
          <a:xfrm>
            <a:off x="2411760" y="920909"/>
            <a:ext cx="6480720" cy="6186309"/>
          </a:xfrm>
          <a:prstGeom prst="rect">
            <a:avLst/>
          </a:prstGeom>
          <a:noFill/>
        </p:spPr>
        <p:txBody>
          <a:bodyPr wrap="square" rtlCol="0">
            <a:spAutoFit/>
          </a:bodyPr>
          <a:lstStyle/>
          <a:p>
            <a:pPr marL="285750" indent="-285750">
              <a:buFont typeface="Wingdings" panose="05000000000000000000" pitchFamily="2" charset="2"/>
              <a:buChar char="v"/>
            </a:pPr>
            <a:r>
              <a:rPr lang="en-GB" sz="2400" dirty="0" smtClean="0"/>
              <a:t>How quickly should a patient with suspected cancer be seen by a specialist?</a:t>
            </a:r>
          </a:p>
          <a:p>
            <a:pPr marL="285750" indent="-285750">
              <a:buFont typeface="Wingdings" panose="05000000000000000000" pitchFamily="2" charset="2"/>
              <a:buChar char="v"/>
            </a:pPr>
            <a:r>
              <a:rPr lang="en-GB" sz="2400" dirty="0" smtClean="0">
                <a:solidFill>
                  <a:srgbClr val="386A57"/>
                </a:solidFill>
              </a:rPr>
              <a:t>Within 2 weeks</a:t>
            </a:r>
            <a:endParaRPr lang="en-GB" sz="2400" dirty="0">
              <a:solidFill>
                <a:srgbClr val="386A57"/>
              </a:solidFill>
            </a:endParaRPr>
          </a:p>
          <a:p>
            <a:pPr marL="285750" indent="-285750">
              <a:buFont typeface="Wingdings" panose="05000000000000000000" pitchFamily="2" charset="2"/>
              <a:buChar char="v"/>
            </a:pPr>
            <a:endParaRPr lang="en-GB" sz="2400" dirty="0" smtClean="0"/>
          </a:p>
          <a:p>
            <a:pPr marL="285750" indent="-285750">
              <a:buFont typeface="Wingdings" panose="05000000000000000000" pitchFamily="2" charset="2"/>
              <a:buChar char="v"/>
            </a:pPr>
            <a:endParaRPr lang="en-GB" sz="2400" dirty="0"/>
          </a:p>
          <a:p>
            <a:pPr marL="285750" indent="-285750">
              <a:buFont typeface="Wingdings" panose="05000000000000000000" pitchFamily="2" charset="2"/>
              <a:buChar char="v"/>
            </a:pPr>
            <a:endParaRPr lang="en-GB" sz="2400" dirty="0" smtClean="0"/>
          </a:p>
          <a:p>
            <a:pPr marL="285750" indent="-285750">
              <a:buFont typeface="Wingdings" panose="05000000000000000000" pitchFamily="2" charset="2"/>
              <a:buChar char="v"/>
            </a:pPr>
            <a:endParaRPr lang="en-GB" sz="2400" dirty="0"/>
          </a:p>
          <a:p>
            <a:pPr marL="285750" indent="-285750">
              <a:buFont typeface="Wingdings" panose="05000000000000000000" pitchFamily="2" charset="2"/>
              <a:buChar char="v"/>
            </a:pPr>
            <a:r>
              <a:rPr lang="en-GB" sz="2400" dirty="0" smtClean="0"/>
              <a:t>How quickly should a patient start treatment having been seen by an appropriate specialist, once a diagnosis of cancer has been established?</a:t>
            </a:r>
          </a:p>
          <a:p>
            <a:pPr marL="285750" indent="-285750">
              <a:buFont typeface="Wingdings" panose="05000000000000000000" pitchFamily="2" charset="2"/>
              <a:buChar char="v"/>
            </a:pPr>
            <a:r>
              <a:rPr lang="en-GB" sz="2400" dirty="0" smtClean="0">
                <a:solidFill>
                  <a:srgbClr val="386A57"/>
                </a:solidFill>
              </a:rPr>
              <a:t>Within 28 days</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smtClean="0"/>
          </a:p>
        </p:txBody>
      </p:sp>
      <p:pic>
        <p:nvPicPr>
          <p:cNvPr id="2" name="Picture 1"/>
          <p:cNvPicPr>
            <a:picLocks noChangeAspect="1"/>
          </p:cNvPicPr>
          <p:nvPr/>
        </p:nvPicPr>
        <p:blipFill rotWithShape="1">
          <a:blip r:embed="rId2"/>
          <a:srcRect l="12939" r="14995"/>
          <a:stretch/>
        </p:blipFill>
        <p:spPr>
          <a:xfrm>
            <a:off x="251520" y="980728"/>
            <a:ext cx="2075726" cy="2880320"/>
          </a:xfrm>
          <a:prstGeom prst="rect">
            <a:avLst/>
          </a:prstGeom>
        </p:spPr>
      </p:pic>
    </p:spTree>
    <p:extLst>
      <p:ext uri="{BB962C8B-B14F-4D97-AF65-F5344CB8AC3E}">
        <p14:creationId xmlns:p14="http://schemas.microsoft.com/office/powerpoint/2010/main" val="76731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Cancer Journey</a:t>
            </a:r>
            <a:endParaRPr lang="en-GB" sz="4400" dirty="0">
              <a:latin typeface="Tw Cen MT" panose="020B0602020104020603" pitchFamily="34" charset="0"/>
            </a:endParaRPr>
          </a:p>
        </p:txBody>
      </p:sp>
      <p:sp>
        <p:nvSpPr>
          <p:cNvPr id="18" name="TextBox 17"/>
          <p:cNvSpPr txBox="1"/>
          <p:nvPr/>
        </p:nvSpPr>
        <p:spPr>
          <a:xfrm>
            <a:off x="251520" y="920909"/>
            <a:ext cx="8640960"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Consider from a  patient’s point of view</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i="1" dirty="0"/>
          </a:p>
        </p:txBody>
      </p:sp>
      <p:graphicFrame>
        <p:nvGraphicFramePr>
          <p:cNvPr id="13" name="Diagram 12"/>
          <p:cNvGraphicFramePr/>
          <p:nvPr>
            <p:extLst>
              <p:ext uri="{D42A27DB-BD31-4B8C-83A1-F6EECF244321}">
                <p14:modId xmlns:p14="http://schemas.microsoft.com/office/powerpoint/2010/main" val="2135159724"/>
              </p:ext>
            </p:extLst>
          </p:nvPr>
        </p:nvGraphicFramePr>
        <p:xfrm>
          <a:off x="919708" y="1426156"/>
          <a:ext cx="7180684" cy="473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38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Treat immediate symptoms</a:t>
            </a:r>
            <a:endParaRPr lang="en-GB" sz="4400" dirty="0">
              <a:latin typeface="Tw Cen MT" panose="020B0602020104020603" pitchFamily="34" charset="0"/>
            </a:endParaRPr>
          </a:p>
        </p:txBody>
      </p:sp>
      <p:sp>
        <p:nvSpPr>
          <p:cNvPr id="18" name="TextBox 17"/>
          <p:cNvSpPr txBox="1"/>
          <p:nvPr/>
        </p:nvSpPr>
        <p:spPr>
          <a:xfrm>
            <a:off x="251520" y="920909"/>
            <a:ext cx="8568952" cy="2862323"/>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Sounds obvious but in the rush of trying to diagnose a suspected cancer, the symptoms of the patient  may be overlooked</a:t>
            </a:r>
          </a:p>
          <a:p>
            <a:pPr marL="742950" lvl="1" indent="-285750">
              <a:buFont typeface="Wingdings" panose="05000000000000000000" pitchFamily="2" charset="2"/>
              <a:buChar char="§"/>
            </a:pPr>
            <a:endParaRPr lang="en-GB" dirty="0"/>
          </a:p>
          <a:p>
            <a:pPr marL="285750" indent="-285750">
              <a:buFont typeface="Wingdings" panose="05000000000000000000" pitchFamily="2" charset="2"/>
              <a:buChar char="v"/>
            </a:pPr>
            <a:r>
              <a:rPr lang="en-GB" dirty="0"/>
              <a:t>These need to be considered and treated in a holistic </a:t>
            </a:r>
            <a:r>
              <a:rPr lang="en-GB" dirty="0" smtClean="0"/>
              <a:t>fashion</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What are the commonest immediate symptoms?</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i="1" dirty="0"/>
          </a:p>
        </p:txBody>
      </p:sp>
    </p:spTree>
    <p:extLst>
      <p:ext uri="{BB962C8B-B14F-4D97-AF65-F5344CB8AC3E}">
        <p14:creationId xmlns:p14="http://schemas.microsoft.com/office/powerpoint/2010/main" val="244753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Treat immediate symptoms</a:t>
            </a:r>
            <a:endParaRPr lang="en-GB" sz="4400" dirty="0">
              <a:latin typeface="Tw Cen MT" panose="020B0602020104020603" pitchFamily="34" charset="0"/>
            </a:endParaRPr>
          </a:p>
        </p:txBody>
      </p:sp>
      <p:sp>
        <p:nvSpPr>
          <p:cNvPr id="18" name="TextBox 17"/>
          <p:cNvSpPr txBox="1"/>
          <p:nvPr/>
        </p:nvSpPr>
        <p:spPr>
          <a:xfrm>
            <a:off x="251520" y="920909"/>
            <a:ext cx="8568952" cy="3970318"/>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Sounds obvious but in the rush of trying to diagnose a suspected cancer, the symptoms of the patient  may be overlooked</a:t>
            </a:r>
          </a:p>
          <a:p>
            <a:pPr marL="742950" lvl="1" indent="-285750">
              <a:buFont typeface="Wingdings" panose="05000000000000000000" pitchFamily="2" charset="2"/>
              <a:buChar char="§"/>
            </a:pPr>
            <a:endParaRPr lang="en-GB" dirty="0"/>
          </a:p>
          <a:p>
            <a:pPr marL="285750" indent="-285750">
              <a:buFont typeface="Wingdings" panose="05000000000000000000" pitchFamily="2" charset="2"/>
              <a:buChar char="v"/>
            </a:pPr>
            <a:r>
              <a:rPr lang="en-GB" dirty="0"/>
              <a:t>These need to be considered and treated in a holistic </a:t>
            </a:r>
            <a:r>
              <a:rPr lang="en-GB" dirty="0" smtClean="0"/>
              <a:t>fashion</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GB" dirty="0" smtClean="0"/>
              <a:t>What are the commonest immediate symptoms?</a:t>
            </a:r>
          </a:p>
          <a:p>
            <a:pPr marL="742950" lvl="1" indent="-285750">
              <a:buFont typeface="Wingdings" panose="05000000000000000000" pitchFamily="2" charset="2"/>
              <a:buChar char="§"/>
            </a:pPr>
            <a:r>
              <a:rPr lang="en-GB" dirty="0" smtClean="0">
                <a:solidFill>
                  <a:srgbClr val="386A57"/>
                </a:solidFill>
              </a:rPr>
              <a:t>Acute Pain</a:t>
            </a:r>
          </a:p>
          <a:p>
            <a:pPr marL="742950" lvl="1" indent="-285750">
              <a:buFont typeface="Wingdings" panose="05000000000000000000" pitchFamily="2" charset="2"/>
              <a:buChar char="§"/>
            </a:pPr>
            <a:r>
              <a:rPr lang="en-GB" dirty="0" smtClean="0">
                <a:solidFill>
                  <a:srgbClr val="386A57"/>
                </a:solidFill>
              </a:rPr>
              <a:t>Headache</a:t>
            </a:r>
          </a:p>
          <a:p>
            <a:pPr marL="742950" lvl="1" indent="-285750">
              <a:buFont typeface="Wingdings" panose="05000000000000000000" pitchFamily="2" charset="2"/>
              <a:buChar char="§"/>
            </a:pPr>
            <a:r>
              <a:rPr lang="en-GB" dirty="0" smtClean="0">
                <a:solidFill>
                  <a:srgbClr val="386A57"/>
                </a:solidFill>
              </a:rPr>
              <a:t>Breathlessness</a:t>
            </a:r>
          </a:p>
          <a:p>
            <a:pPr marL="742950" lvl="1" indent="-285750">
              <a:buFont typeface="Wingdings" panose="05000000000000000000" pitchFamily="2" charset="2"/>
              <a:buChar char="§"/>
            </a:pPr>
            <a:r>
              <a:rPr lang="en-GB" dirty="0" smtClean="0">
                <a:solidFill>
                  <a:srgbClr val="386A57"/>
                </a:solidFill>
              </a:rPr>
              <a:t>Bleeding</a:t>
            </a:r>
          </a:p>
          <a:p>
            <a:pPr marL="742950" lvl="1" indent="-285750">
              <a:buFont typeface="Wingdings" panose="05000000000000000000" pitchFamily="2" charset="2"/>
              <a:buChar char="§"/>
            </a:pPr>
            <a:r>
              <a:rPr lang="en-GB" dirty="0" smtClean="0">
                <a:solidFill>
                  <a:srgbClr val="386A57"/>
                </a:solidFill>
              </a:rPr>
              <a:t>Visceral obstruction</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i="1" dirty="0"/>
          </a:p>
        </p:txBody>
      </p:sp>
    </p:spTree>
    <p:extLst>
      <p:ext uri="{BB962C8B-B14F-4D97-AF65-F5344CB8AC3E}">
        <p14:creationId xmlns:p14="http://schemas.microsoft.com/office/powerpoint/2010/main" val="248939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1" cy="6858001"/>
            <a:chOff x="-1" y="0"/>
            <a:chExt cx="9144001" cy="6858001"/>
          </a:xfrm>
        </p:grpSpPr>
        <p:sp>
          <p:nvSpPr>
            <p:cNvPr id="5" name="Rectangle 4"/>
            <p:cNvSpPr/>
            <p:nvPr/>
          </p:nvSpPr>
          <p:spPr>
            <a:xfrm>
              <a:off x="0" y="0"/>
              <a:ext cx="9144000" cy="116632"/>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589097"/>
              <a:ext cx="9144000" cy="268904"/>
            </a:xfrm>
            <a:prstGeom prst="rect">
              <a:avLst/>
            </a:prstGeom>
            <a:gradFill flip="none" rotWithShape="1">
              <a:gsLst>
                <a:gs pos="0">
                  <a:srgbClr val="386A57"/>
                </a:gs>
                <a:gs pos="100000">
                  <a:srgbClr val="61B9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41526" y="3399841"/>
              <a:ext cx="6799684" cy="116633"/>
            </a:xfrm>
            <a:prstGeom prst="rect">
              <a:avLst/>
            </a:prstGeom>
            <a:solidFill>
              <a:srgbClr val="386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5685842" y="3367232"/>
              <a:ext cx="6799684" cy="116633"/>
            </a:xfrm>
            <a:prstGeom prst="rect">
              <a:avLst/>
            </a:prstGeom>
            <a:solidFill>
              <a:srgbClr val="61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16633" y="6589097"/>
            <a:ext cx="4887415" cy="307777"/>
          </a:xfrm>
          <a:prstGeom prst="rect">
            <a:avLst/>
          </a:prstGeom>
          <a:noFill/>
        </p:spPr>
        <p:txBody>
          <a:bodyPr wrap="square" rtlCol="0">
            <a:spAutoFit/>
          </a:bodyPr>
          <a:lstStyle/>
          <a:p>
            <a:r>
              <a:rPr lang="en-US" sz="1400" dirty="0" smtClean="0">
                <a:solidFill>
                  <a:schemeClr val="bg1"/>
                </a:solidFill>
                <a:latin typeface="Tw Cen MT Condensed" panose="020B0606020104020203" pitchFamily="34" charset="0"/>
              </a:rPr>
              <a:t>Lecture 1 </a:t>
            </a:r>
            <a:r>
              <a:rPr lang="en-US" sz="1400" dirty="0" smtClean="0">
                <a:solidFill>
                  <a:srgbClr val="61B9BB"/>
                </a:solidFill>
                <a:latin typeface="Tw Cen MT Condensed" panose="020B0606020104020203" pitchFamily="34" charset="0"/>
              </a:rPr>
              <a:t>|</a:t>
            </a:r>
            <a:r>
              <a:rPr lang="en-US" sz="1400" dirty="0" smtClean="0">
                <a:solidFill>
                  <a:schemeClr val="bg1"/>
                </a:solidFill>
                <a:latin typeface="Tw Cen MT Condensed" panose="020B0606020104020203" pitchFamily="34" charset="0"/>
              </a:rPr>
              <a:t> </a:t>
            </a:r>
            <a:r>
              <a:rPr lang="en-US" sz="1400" dirty="0">
                <a:solidFill>
                  <a:schemeClr val="bg1"/>
                </a:solidFill>
                <a:latin typeface="Tw Cen MT Condensed" panose="020B0606020104020203" pitchFamily="34" charset="0"/>
              </a:rPr>
              <a:t>K</a:t>
            </a:r>
            <a:r>
              <a:rPr lang="en-US" sz="1400" dirty="0" smtClean="0">
                <a:solidFill>
                  <a:schemeClr val="bg1"/>
                </a:solidFill>
                <a:latin typeface="Tw Cen MT Condensed" panose="020B0606020104020203" pitchFamily="34" charset="0"/>
              </a:rPr>
              <a:t>ey </a:t>
            </a:r>
            <a:r>
              <a:rPr lang="en-US" sz="1400" dirty="0" smtClean="0">
                <a:solidFill>
                  <a:schemeClr val="bg1"/>
                </a:solidFill>
                <a:latin typeface="Tw Cen MT Condensed" panose="020B0606020104020203" pitchFamily="34" charset="0"/>
              </a:rPr>
              <a:t>Competencies</a:t>
            </a:r>
            <a:endParaRPr lang="en-GB" sz="1400" dirty="0">
              <a:solidFill>
                <a:schemeClr val="bg1"/>
              </a:solidFill>
              <a:latin typeface="Tw Cen MT Condensed" panose="020B0606020104020203" pitchFamily="34" charset="0"/>
            </a:endParaRPr>
          </a:p>
        </p:txBody>
      </p:sp>
      <p:sp>
        <p:nvSpPr>
          <p:cNvPr id="17" name="TextBox 16"/>
          <p:cNvSpPr txBox="1"/>
          <p:nvPr/>
        </p:nvSpPr>
        <p:spPr>
          <a:xfrm>
            <a:off x="116633" y="44624"/>
            <a:ext cx="8901439" cy="769441"/>
          </a:xfrm>
          <a:prstGeom prst="rect">
            <a:avLst/>
          </a:prstGeom>
          <a:noFill/>
        </p:spPr>
        <p:txBody>
          <a:bodyPr wrap="square" rtlCol="0">
            <a:spAutoFit/>
          </a:bodyPr>
          <a:lstStyle/>
          <a:p>
            <a:r>
              <a:rPr lang="en-US" sz="4400" dirty="0" smtClean="0">
                <a:latin typeface="Tw Cen MT" panose="020B0602020104020603" pitchFamily="34" charset="0"/>
              </a:rPr>
              <a:t>Establish a (cancer) diagnosis</a:t>
            </a:r>
            <a:endParaRPr lang="en-GB" sz="4400" dirty="0">
              <a:latin typeface="Tw Cen MT" panose="020B0602020104020603" pitchFamily="34" charset="0"/>
            </a:endParaRPr>
          </a:p>
        </p:txBody>
      </p:sp>
      <p:sp>
        <p:nvSpPr>
          <p:cNvPr id="18" name="TextBox 17"/>
          <p:cNvSpPr txBox="1"/>
          <p:nvPr/>
        </p:nvSpPr>
        <p:spPr>
          <a:xfrm>
            <a:off x="251520" y="920909"/>
            <a:ext cx="8496944" cy="2031325"/>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Cancer must enter your differential diagnosis when you see the patient</a:t>
            </a:r>
          </a:p>
          <a:p>
            <a:pPr marL="285750" indent="-285750">
              <a:buFont typeface="Wingdings" panose="05000000000000000000" pitchFamily="2" charset="2"/>
              <a:buChar char="v"/>
            </a:pPr>
            <a:endParaRPr lang="en-GB" dirty="0" smtClean="0"/>
          </a:p>
          <a:p>
            <a:pPr marL="285750" indent="-285750">
              <a:buFont typeface="Wingdings" panose="05000000000000000000" pitchFamily="2" charset="2"/>
              <a:buChar char="v"/>
            </a:pPr>
            <a:r>
              <a:rPr lang="en-GB" dirty="0" smtClean="0"/>
              <a:t>Think about ‘Red Flag’ symptoms:</a:t>
            </a:r>
          </a:p>
          <a:p>
            <a:pPr marL="742950" lvl="1" indent="-285750">
              <a:buFont typeface="Wingdings" panose="05000000000000000000" pitchFamily="2" charset="2"/>
              <a:buChar char="§"/>
            </a:pPr>
            <a:r>
              <a:rPr lang="en-GB" dirty="0" smtClean="0"/>
              <a:t>Each red flag has a PPV &gt;25% for a cancer diagnosis</a:t>
            </a:r>
          </a:p>
          <a:p>
            <a:pPr marL="742950" lvl="1" indent="-285750">
              <a:buFont typeface="Wingdings" panose="05000000000000000000" pitchFamily="2" charset="2"/>
              <a:buChar char="§"/>
            </a:pPr>
            <a:endParaRPr lang="en-GB" dirty="0"/>
          </a:p>
          <a:p>
            <a:pPr marL="285750" indent="-285750">
              <a:buFont typeface="Wingdings" panose="05000000000000000000" pitchFamily="2" charset="2"/>
              <a:buChar char="v"/>
            </a:pPr>
            <a:r>
              <a:rPr lang="en-GB" dirty="0" smtClean="0"/>
              <a:t>Undertake appropriate imaging or diagnostic investigations </a:t>
            </a:r>
            <a:endParaRPr lang="en-GB" dirty="0"/>
          </a:p>
          <a:p>
            <a:endParaRPr lang="en-GB" i="1" dirty="0"/>
          </a:p>
        </p:txBody>
      </p:sp>
      <p:pic>
        <p:nvPicPr>
          <p:cNvPr id="7170" name="Picture 2" descr="http://www.stpaulrealestateblog.com/images/2014/05/redflag.png"/>
          <p:cNvPicPr>
            <a:picLocks noChangeAspect="1" noChangeArrowheads="1"/>
          </p:cNvPicPr>
          <p:nvPr/>
        </p:nvPicPr>
        <p:blipFill rotWithShape="1">
          <a:blip r:embed="rId2">
            <a:extLst>
              <a:ext uri="{28A0092B-C50C-407E-A947-70E740481C1C}">
                <a14:useLocalDpi xmlns:a14="http://schemas.microsoft.com/office/drawing/2010/main" val="0"/>
              </a:ext>
            </a:extLst>
          </a:blip>
          <a:srcRect l="21418" t="15152" r="16213" b="14919"/>
          <a:stretch/>
        </p:blipFill>
        <p:spPr bwMode="auto">
          <a:xfrm>
            <a:off x="7524328" y="1124744"/>
            <a:ext cx="122024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a:srcRect l="2919" t="6882" r="15652" b="3626"/>
          <a:stretch/>
        </p:blipFill>
        <p:spPr>
          <a:xfrm>
            <a:off x="5940152" y="1628800"/>
            <a:ext cx="489001" cy="475592"/>
          </a:xfrm>
          <a:prstGeom prst="rect">
            <a:avLst/>
          </a:prstGeom>
        </p:spPr>
      </p:pic>
      <p:pic>
        <p:nvPicPr>
          <p:cNvPr id="2" name="Picture 1"/>
          <p:cNvPicPr>
            <a:picLocks noChangeAspect="1"/>
          </p:cNvPicPr>
          <p:nvPr/>
        </p:nvPicPr>
        <p:blipFill>
          <a:blip r:embed="rId4"/>
          <a:stretch>
            <a:fillRect/>
          </a:stretch>
        </p:blipFill>
        <p:spPr>
          <a:xfrm>
            <a:off x="683568" y="2996952"/>
            <a:ext cx="3707904" cy="2480176"/>
          </a:xfrm>
          <a:prstGeom prst="rect">
            <a:avLst/>
          </a:prstGeom>
        </p:spPr>
      </p:pic>
    </p:spTree>
    <p:extLst>
      <p:ext uri="{BB962C8B-B14F-4D97-AF65-F5344CB8AC3E}">
        <p14:creationId xmlns:p14="http://schemas.microsoft.com/office/powerpoint/2010/main" val="1105007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1931</Words>
  <Application>Microsoft Office PowerPoint</Application>
  <PresentationFormat>On-screen Show (4:3)</PresentationFormat>
  <Paragraphs>277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dc:creator>
  <cp:lastModifiedBy>Raj</cp:lastModifiedBy>
  <cp:revision>87</cp:revision>
  <dcterms:created xsi:type="dcterms:W3CDTF">2014-09-08T10:01:13Z</dcterms:created>
  <dcterms:modified xsi:type="dcterms:W3CDTF">2015-08-09T14:20:40Z</dcterms:modified>
</cp:coreProperties>
</file>