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2" r:id="rId8"/>
    <p:sldId id="300" r:id="rId9"/>
    <p:sldId id="264" r:id="rId10"/>
    <p:sldId id="267" r:id="rId11"/>
    <p:sldId id="268" r:id="rId12"/>
    <p:sldId id="269" r:id="rId13"/>
    <p:sldId id="270" r:id="rId14"/>
    <p:sldId id="273" r:id="rId15"/>
    <p:sldId id="277" r:id="rId16"/>
    <p:sldId id="278" r:id="rId17"/>
    <p:sldId id="301" r:id="rId18"/>
    <p:sldId id="280" r:id="rId19"/>
    <p:sldId id="302" r:id="rId20"/>
    <p:sldId id="279" r:id="rId21"/>
    <p:sldId id="281" r:id="rId22"/>
    <p:sldId id="282" r:id="rId23"/>
    <p:sldId id="283" r:id="rId24"/>
    <p:sldId id="284" r:id="rId25"/>
    <p:sldId id="286" r:id="rId26"/>
    <p:sldId id="285" r:id="rId27"/>
    <p:sldId id="287" r:id="rId28"/>
    <p:sldId id="276" r:id="rId29"/>
    <p:sldId id="290" r:id="rId30"/>
    <p:sldId id="289" r:id="rId31"/>
    <p:sldId id="291" r:id="rId32"/>
    <p:sldId id="294" r:id="rId33"/>
    <p:sldId id="295" r:id="rId34"/>
    <p:sldId id="296" r:id="rId35"/>
    <p:sldId id="297" r:id="rId36"/>
    <p:sldId id="298" r:id="rId37"/>
    <p:sldId id="299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6A57"/>
    <a:srgbClr val="61B9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4653" autoAdjust="0"/>
  </p:normalViewPr>
  <p:slideViewPr>
    <p:cSldViewPr>
      <p:cViewPr varScale="1">
        <p:scale>
          <a:sx n="159" d="100"/>
          <a:sy n="159" d="100"/>
        </p:scale>
        <p:origin x="-207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73CB-D63E-476C-B88B-BDAA2DED247F}" type="datetimeFigureOut">
              <a:rPr lang="en-GB" smtClean="0"/>
              <a:t>12/08/2015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BB0B-A4C5-4066-827E-B324A5B97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136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73CB-D63E-476C-B88B-BDAA2DED247F}" type="datetimeFigureOut">
              <a:rPr lang="en-GB" smtClean="0"/>
              <a:t>12/08/2015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BB0B-A4C5-4066-827E-B324A5B97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452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73CB-D63E-476C-B88B-BDAA2DED247F}" type="datetimeFigureOut">
              <a:rPr lang="en-GB" smtClean="0"/>
              <a:t>12/08/2015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BB0B-A4C5-4066-827E-B324A5B97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039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73CB-D63E-476C-B88B-BDAA2DED247F}" type="datetimeFigureOut">
              <a:rPr lang="en-GB" smtClean="0"/>
              <a:t>12/08/2015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BB0B-A4C5-4066-827E-B324A5B97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220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73CB-D63E-476C-B88B-BDAA2DED247F}" type="datetimeFigureOut">
              <a:rPr lang="en-GB" smtClean="0"/>
              <a:t>12/08/2015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BB0B-A4C5-4066-827E-B324A5B97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642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73CB-D63E-476C-B88B-BDAA2DED247F}" type="datetimeFigureOut">
              <a:rPr lang="en-GB" smtClean="0"/>
              <a:t>12/08/2015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BB0B-A4C5-4066-827E-B324A5B97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881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73CB-D63E-476C-B88B-BDAA2DED247F}" type="datetimeFigureOut">
              <a:rPr lang="en-GB" smtClean="0"/>
              <a:t>12/08/2015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BB0B-A4C5-4066-827E-B324A5B97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683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73CB-D63E-476C-B88B-BDAA2DED247F}" type="datetimeFigureOut">
              <a:rPr lang="en-GB" smtClean="0"/>
              <a:t>12/08/2015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BB0B-A4C5-4066-827E-B324A5B97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975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73CB-D63E-476C-B88B-BDAA2DED247F}" type="datetimeFigureOut">
              <a:rPr lang="en-GB" smtClean="0"/>
              <a:t>12/08/2015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BB0B-A4C5-4066-827E-B324A5B97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595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73CB-D63E-476C-B88B-BDAA2DED247F}" type="datetimeFigureOut">
              <a:rPr lang="en-GB" smtClean="0"/>
              <a:t>12/08/2015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BB0B-A4C5-4066-827E-B324A5B97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038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73CB-D63E-476C-B88B-BDAA2DED247F}" type="datetimeFigureOut">
              <a:rPr lang="en-GB" smtClean="0"/>
              <a:t>12/08/2015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BB0B-A4C5-4066-827E-B324A5B97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516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173CB-D63E-476C-B88B-BDAA2DED247F}" type="datetimeFigureOut">
              <a:rPr lang="en-GB" smtClean="0"/>
              <a:t>12/08/2015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8BB0B-A4C5-4066-827E-B324A5B97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41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" y="0"/>
            <a:ext cx="9144001" cy="6858000"/>
            <a:chOff x="-1" y="0"/>
            <a:chExt cx="9144001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116632"/>
            </a:xfrm>
            <a:prstGeom prst="rect">
              <a:avLst/>
            </a:prstGeom>
            <a:gradFill flip="none" rotWithShape="1">
              <a:gsLst>
                <a:gs pos="0">
                  <a:srgbClr val="386A57"/>
                </a:gs>
                <a:gs pos="100000">
                  <a:srgbClr val="61B9B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61165"/>
              <a:ext cx="9144000" cy="96835"/>
            </a:xfrm>
            <a:prstGeom prst="rect">
              <a:avLst/>
            </a:prstGeom>
            <a:gradFill flip="none" rotWithShape="1">
              <a:gsLst>
                <a:gs pos="0">
                  <a:srgbClr val="386A57"/>
                </a:gs>
                <a:gs pos="100000">
                  <a:srgbClr val="61B9B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-3341526" y="3399841"/>
              <a:ext cx="6799684" cy="116633"/>
            </a:xfrm>
            <a:prstGeom prst="rect">
              <a:avLst/>
            </a:prstGeom>
            <a:solidFill>
              <a:srgbClr val="386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5685842" y="3367232"/>
              <a:ext cx="6799684" cy="116633"/>
            </a:xfrm>
            <a:prstGeom prst="rect">
              <a:avLst/>
            </a:prstGeom>
            <a:solidFill>
              <a:srgbClr val="61B9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16633" y="1268760"/>
            <a:ext cx="8910734" cy="769441"/>
          </a:xfrm>
          <a:prstGeom prst="rect">
            <a:avLst/>
          </a:prstGeom>
          <a:gradFill>
            <a:gsLst>
              <a:gs pos="0">
                <a:srgbClr val="386A57"/>
              </a:gs>
              <a:gs pos="100000">
                <a:srgbClr val="61B9BB"/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Medical Student Training in Oncology</a:t>
            </a:r>
            <a:endParaRPr lang="en-GB" sz="44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2898810"/>
            <a:ext cx="540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386A57"/>
                </a:solidFill>
                <a:latin typeface="Tw Cen MT" panose="020B0602020104020603" pitchFamily="34" charset="0"/>
              </a:rPr>
              <a:t>Lecture 3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rgbClr val="386A57"/>
                </a:solidFill>
                <a:latin typeface="Tw Cen MT" panose="020B0602020104020603" pitchFamily="34" charset="0"/>
              </a:rPr>
              <a:t>Introduction to chemotherapy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rgbClr val="386A57"/>
                </a:solidFill>
                <a:latin typeface="Tw Cen MT" panose="020B0602020104020603" pitchFamily="34" charset="0"/>
              </a:rPr>
              <a:t>Biological therapies</a:t>
            </a:r>
            <a:endParaRPr lang="en-GB" sz="3200" dirty="0">
              <a:solidFill>
                <a:srgbClr val="386A57"/>
              </a:solidFill>
              <a:latin typeface="Tw Cen MT" panose="020B0602020104020603" pitchFamily="34" charset="0"/>
            </a:endParaRPr>
          </a:p>
        </p:txBody>
      </p:sp>
      <p:pic>
        <p:nvPicPr>
          <p:cNvPr id="1026" name="Picture 2" descr="iv-drip.jpg (483×800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10"/>
          <a:stretch/>
        </p:blipFill>
        <p:spPr bwMode="auto">
          <a:xfrm>
            <a:off x="5580372" y="2258008"/>
            <a:ext cx="3312108" cy="416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188640"/>
            <a:ext cx="2448272" cy="106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72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" y="0"/>
            <a:ext cx="9144001" cy="6858001"/>
            <a:chOff x="-1" y="0"/>
            <a:chExt cx="9144001" cy="6858001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16632"/>
            </a:xfrm>
            <a:prstGeom prst="rect">
              <a:avLst/>
            </a:prstGeom>
            <a:gradFill flip="none" rotWithShape="1">
              <a:gsLst>
                <a:gs pos="0">
                  <a:srgbClr val="386A57"/>
                </a:gs>
                <a:gs pos="100000">
                  <a:srgbClr val="61B9B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589097"/>
              <a:ext cx="9144000" cy="268904"/>
            </a:xfrm>
            <a:prstGeom prst="rect">
              <a:avLst/>
            </a:prstGeom>
            <a:gradFill flip="none" rotWithShape="1">
              <a:gsLst>
                <a:gs pos="0">
                  <a:srgbClr val="386A57"/>
                </a:gs>
                <a:gs pos="100000">
                  <a:srgbClr val="61B9B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-3341526" y="3399841"/>
              <a:ext cx="6799684" cy="116633"/>
            </a:xfrm>
            <a:prstGeom prst="rect">
              <a:avLst/>
            </a:prstGeom>
            <a:solidFill>
              <a:srgbClr val="386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5685842" y="3367232"/>
              <a:ext cx="6799684" cy="116633"/>
            </a:xfrm>
            <a:prstGeom prst="rect">
              <a:avLst/>
            </a:prstGeom>
            <a:solidFill>
              <a:srgbClr val="61B9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16633" y="6589097"/>
            <a:ext cx="4887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w Cen MT Condensed" panose="020B0606020104020203" pitchFamily="34" charset="0"/>
              </a:rPr>
              <a:t>Lecture 3 </a:t>
            </a:r>
            <a:r>
              <a:rPr lang="en-US" sz="1400" dirty="0">
                <a:solidFill>
                  <a:srgbClr val="61B9BB"/>
                </a:solidFill>
                <a:latin typeface="Tw Cen MT Condensed" panose="020B0606020104020203" pitchFamily="34" charset="0"/>
              </a:rPr>
              <a:t>|</a:t>
            </a:r>
            <a:r>
              <a:rPr lang="en-US" sz="1400" dirty="0">
                <a:solidFill>
                  <a:schemeClr val="bg1"/>
                </a:solidFill>
                <a:latin typeface="Tw Cen MT Condensed" panose="020B0606020104020203" pitchFamily="34" charset="0"/>
              </a:rPr>
              <a:t> Intro to Chemo &amp; </a:t>
            </a:r>
            <a:r>
              <a:rPr lang="en-US" sz="1400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Biologicals</a:t>
            </a:r>
            <a:endParaRPr lang="en-GB" sz="14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44624"/>
            <a:ext cx="813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w Cen MT" panose="020B0602020104020603" pitchFamily="34" charset="0"/>
              </a:rPr>
              <a:t>Platinum agents</a:t>
            </a:r>
            <a:endParaRPr lang="en-GB" sz="4400" dirty="0">
              <a:latin typeface="Tw Cen MT" panose="020B06020201040206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31840" y="1124744"/>
            <a:ext cx="57606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smtClean="0"/>
              <a:t>1965 : </a:t>
            </a:r>
            <a:r>
              <a:rPr lang="en-GB" dirty="0" err="1" smtClean="0"/>
              <a:t>Cisplatin</a:t>
            </a:r>
            <a:r>
              <a:rPr lang="en-GB" dirty="0" smtClean="0"/>
              <a:t> first discovered by accident by Barnett Rosenberg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 smtClean="0"/>
              <a:t>Eventually developed organic platinum compounds for human use in 1972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 smtClean="0"/>
              <a:t>By 1978 </a:t>
            </a:r>
            <a:r>
              <a:rPr lang="en-GB" dirty="0" err="1" smtClean="0"/>
              <a:t>Cisplatin</a:t>
            </a:r>
            <a:r>
              <a:rPr lang="en-GB" dirty="0" smtClean="0"/>
              <a:t> had transformed outlook for testicular cancer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smtClean="0"/>
              <a:t>Carboplatin – 2</a:t>
            </a:r>
            <a:r>
              <a:rPr lang="en-GB" baseline="30000" dirty="0" smtClean="0"/>
              <a:t>nd</a:t>
            </a:r>
            <a:r>
              <a:rPr lang="en-GB" dirty="0" smtClean="0"/>
              <a:t> generation platinum agent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GB" dirty="0" smtClean="0"/>
              <a:t>Interesting pharmacokinetics. 100% </a:t>
            </a:r>
            <a:r>
              <a:rPr lang="en-GB" dirty="0" err="1" smtClean="0"/>
              <a:t>renally</a:t>
            </a:r>
            <a:r>
              <a:rPr lang="en-GB" dirty="0" smtClean="0"/>
              <a:t> cleared, no active metabolites, no hepatic metabolism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GB" dirty="0" smtClean="0"/>
              <a:t>Dosed according to a multiple of the area under creatinine clearance curve</a:t>
            </a:r>
          </a:p>
          <a:p>
            <a:endParaRPr lang="en-GB" dirty="0" smtClean="0"/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i="1" dirty="0"/>
          </a:p>
        </p:txBody>
      </p:sp>
      <p:pic>
        <p:nvPicPr>
          <p:cNvPr id="5124" name="Picture 4" descr="http://i.imgur.com/vqQbHd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8" r="7949" b="13735"/>
          <a:stretch/>
        </p:blipFill>
        <p:spPr bwMode="auto">
          <a:xfrm>
            <a:off x="251520" y="1200105"/>
            <a:ext cx="2894200" cy="201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 2"/>
          <p:cNvSpPr/>
          <p:nvPr/>
        </p:nvSpPr>
        <p:spPr>
          <a:xfrm>
            <a:off x="782515" y="1415562"/>
            <a:ext cx="2347547" cy="1195753"/>
          </a:xfrm>
          <a:custGeom>
            <a:avLst/>
            <a:gdLst>
              <a:gd name="connsiteX0" fmla="*/ 0 w 2347547"/>
              <a:gd name="connsiteY0" fmla="*/ 1195753 h 1195753"/>
              <a:gd name="connsiteX1" fmla="*/ 1389185 w 2347547"/>
              <a:gd name="connsiteY1" fmla="*/ 729761 h 1195753"/>
              <a:gd name="connsiteX2" fmla="*/ 1591408 w 2347547"/>
              <a:gd name="connsiteY2" fmla="*/ 307730 h 1195753"/>
              <a:gd name="connsiteX3" fmla="*/ 1784839 w 2347547"/>
              <a:gd name="connsiteY3" fmla="*/ 114300 h 1195753"/>
              <a:gd name="connsiteX4" fmla="*/ 1995854 w 2347547"/>
              <a:gd name="connsiteY4" fmla="*/ 131884 h 1195753"/>
              <a:gd name="connsiteX5" fmla="*/ 2189285 w 2347547"/>
              <a:gd name="connsiteY5" fmla="*/ 0 h 1195753"/>
              <a:gd name="connsiteX6" fmla="*/ 2347547 w 2347547"/>
              <a:gd name="connsiteY6" fmla="*/ 0 h 1195753"/>
              <a:gd name="connsiteX7" fmla="*/ 2347547 w 2347547"/>
              <a:gd name="connsiteY7" fmla="*/ 0 h 11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7547" h="1195753">
                <a:moveTo>
                  <a:pt x="0" y="1195753"/>
                </a:moveTo>
                <a:lnTo>
                  <a:pt x="1389185" y="729761"/>
                </a:lnTo>
                <a:lnTo>
                  <a:pt x="1591408" y="307730"/>
                </a:lnTo>
                <a:lnTo>
                  <a:pt x="1784839" y="114300"/>
                </a:lnTo>
                <a:lnTo>
                  <a:pt x="1995854" y="131884"/>
                </a:lnTo>
                <a:lnTo>
                  <a:pt x="2189285" y="0"/>
                </a:lnTo>
                <a:lnTo>
                  <a:pt x="2347547" y="0"/>
                </a:lnTo>
                <a:lnTo>
                  <a:pt x="2347547" y="0"/>
                </a:lnTo>
              </a:path>
            </a:pathLst>
          </a:custGeom>
          <a:noFill/>
          <a:ln w="762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179512" y="3645024"/>
            <a:ext cx="3168352" cy="1875678"/>
            <a:chOff x="179512" y="3645024"/>
            <a:chExt cx="3168352" cy="1875678"/>
          </a:xfrm>
        </p:grpSpPr>
        <p:pic>
          <p:nvPicPr>
            <p:cNvPr id="2" name="Picture 2" descr="http://1.bp.blogspot.com/-s9vtD2jiTV0/TxGkYrSP2gI/AAAAAAAAAFI/P88zx-lBDzE/s1600/image+3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200"/>
            <a:stretch/>
          </p:blipFill>
          <p:spPr bwMode="auto">
            <a:xfrm>
              <a:off x="179512" y="3645024"/>
              <a:ext cx="3168352" cy="1875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2555776" y="3861048"/>
              <a:ext cx="574286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75212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" y="0"/>
            <a:ext cx="9144001" cy="6858001"/>
            <a:chOff x="-1" y="0"/>
            <a:chExt cx="9144001" cy="6858001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16632"/>
            </a:xfrm>
            <a:prstGeom prst="rect">
              <a:avLst/>
            </a:prstGeom>
            <a:gradFill flip="none" rotWithShape="1">
              <a:gsLst>
                <a:gs pos="0">
                  <a:srgbClr val="386A57"/>
                </a:gs>
                <a:gs pos="100000">
                  <a:srgbClr val="61B9B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589097"/>
              <a:ext cx="9144000" cy="268904"/>
            </a:xfrm>
            <a:prstGeom prst="rect">
              <a:avLst/>
            </a:prstGeom>
            <a:gradFill flip="none" rotWithShape="1">
              <a:gsLst>
                <a:gs pos="0">
                  <a:srgbClr val="386A57"/>
                </a:gs>
                <a:gs pos="100000">
                  <a:srgbClr val="61B9B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-3341526" y="3399841"/>
              <a:ext cx="6799684" cy="116633"/>
            </a:xfrm>
            <a:prstGeom prst="rect">
              <a:avLst/>
            </a:prstGeom>
            <a:solidFill>
              <a:srgbClr val="386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5685842" y="3367232"/>
              <a:ext cx="6799684" cy="116633"/>
            </a:xfrm>
            <a:prstGeom prst="rect">
              <a:avLst/>
            </a:prstGeom>
            <a:solidFill>
              <a:srgbClr val="61B9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16633" y="6589097"/>
            <a:ext cx="4887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w Cen MT Condensed" panose="020B0606020104020203" pitchFamily="34" charset="0"/>
              </a:rPr>
              <a:t>Lecture 3 </a:t>
            </a:r>
            <a:r>
              <a:rPr lang="en-US" sz="1400" dirty="0">
                <a:solidFill>
                  <a:srgbClr val="61B9BB"/>
                </a:solidFill>
                <a:latin typeface="Tw Cen MT Condensed" panose="020B0606020104020203" pitchFamily="34" charset="0"/>
              </a:rPr>
              <a:t>|</a:t>
            </a:r>
            <a:r>
              <a:rPr lang="en-US" sz="1400" dirty="0">
                <a:solidFill>
                  <a:schemeClr val="bg1"/>
                </a:solidFill>
                <a:latin typeface="Tw Cen MT Condensed" panose="020B0606020104020203" pitchFamily="34" charset="0"/>
              </a:rPr>
              <a:t> Intro to Chemo &amp; </a:t>
            </a:r>
            <a:r>
              <a:rPr lang="en-US" sz="1400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Biologicals</a:t>
            </a:r>
            <a:endParaRPr lang="en-GB" sz="14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44624"/>
            <a:ext cx="813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w Cen MT" panose="020B0602020104020603" pitchFamily="34" charset="0"/>
              </a:rPr>
              <a:t>Platinum mechanisms of action</a:t>
            </a:r>
            <a:endParaRPr lang="en-GB" sz="4400" dirty="0">
              <a:latin typeface="Tw Cen MT" panose="020B06020201040206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94718" y="1124744"/>
            <a:ext cx="5409729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 err="1" smtClean="0"/>
              <a:t>Intrastrand</a:t>
            </a:r>
            <a:r>
              <a:rPr lang="en-GB" sz="2400" dirty="0" smtClean="0"/>
              <a:t> DNA cross-links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24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 err="1" smtClean="0"/>
              <a:t>Interstrand</a:t>
            </a:r>
            <a:r>
              <a:rPr lang="en-GB" sz="2400" dirty="0" smtClean="0"/>
              <a:t> DNA cross links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 smtClean="0"/>
              <a:t>DNA-histone crosslinks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 smtClean="0"/>
              <a:t>Induce apoptosis </a:t>
            </a:r>
          </a:p>
          <a:p>
            <a:pPr lvl="1"/>
            <a:endParaRPr lang="en-GB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i="1" dirty="0"/>
          </a:p>
        </p:txBody>
      </p:sp>
      <p:pic>
        <p:nvPicPr>
          <p:cNvPr id="6146" name="Picture 2" descr="http://www.nature.com/nrc/journal/v11/n7/images/nrc3088-i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07422"/>
            <a:ext cx="1788803" cy="249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atdbio.com/img/articles/cisplatin-binding-lar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3" y="933562"/>
            <a:ext cx="2877277" cy="215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33266" y="3073801"/>
            <a:ext cx="2682549" cy="307777"/>
          </a:xfrm>
          <a:prstGeom prst="rect">
            <a:avLst/>
          </a:prstGeom>
          <a:solidFill>
            <a:srgbClr val="386A5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Intrastrand</a:t>
            </a:r>
            <a:r>
              <a:rPr lang="en-US" sz="1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cross-link</a:t>
            </a:r>
            <a:endParaRPr lang="en-GB" sz="14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520" y="6145559"/>
            <a:ext cx="2682549" cy="307777"/>
          </a:xfrm>
          <a:prstGeom prst="rect">
            <a:avLst/>
          </a:prstGeom>
          <a:solidFill>
            <a:srgbClr val="386A5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Interstrand</a:t>
            </a:r>
            <a:r>
              <a:rPr lang="en-US" sz="1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cross-link</a:t>
            </a:r>
            <a:endParaRPr lang="en-GB" sz="14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246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" y="0"/>
            <a:ext cx="9144001" cy="6858001"/>
            <a:chOff x="-1" y="0"/>
            <a:chExt cx="9144001" cy="6858001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16632"/>
            </a:xfrm>
            <a:prstGeom prst="rect">
              <a:avLst/>
            </a:prstGeom>
            <a:gradFill flip="none" rotWithShape="1">
              <a:gsLst>
                <a:gs pos="0">
                  <a:srgbClr val="386A57"/>
                </a:gs>
                <a:gs pos="100000">
                  <a:srgbClr val="61B9B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589097"/>
              <a:ext cx="9144000" cy="268904"/>
            </a:xfrm>
            <a:prstGeom prst="rect">
              <a:avLst/>
            </a:prstGeom>
            <a:gradFill flip="none" rotWithShape="1">
              <a:gsLst>
                <a:gs pos="0">
                  <a:srgbClr val="386A57"/>
                </a:gs>
                <a:gs pos="100000">
                  <a:srgbClr val="61B9B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-3341526" y="3399841"/>
              <a:ext cx="6799684" cy="116633"/>
            </a:xfrm>
            <a:prstGeom prst="rect">
              <a:avLst/>
            </a:prstGeom>
            <a:solidFill>
              <a:srgbClr val="386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5685842" y="3367232"/>
              <a:ext cx="6799684" cy="116633"/>
            </a:xfrm>
            <a:prstGeom prst="rect">
              <a:avLst/>
            </a:prstGeom>
            <a:solidFill>
              <a:srgbClr val="61B9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16633" y="6589097"/>
            <a:ext cx="4887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w Cen MT Condensed" panose="020B0606020104020203" pitchFamily="34" charset="0"/>
              </a:rPr>
              <a:t>Lecture 3 </a:t>
            </a:r>
            <a:r>
              <a:rPr lang="en-US" sz="1400" dirty="0">
                <a:solidFill>
                  <a:srgbClr val="61B9BB"/>
                </a:solidFill>
                <a:latin typeface="Tw Cen MT Condensed" panose="020B0606020104020203" pitchFamily="34" charset="0"/>
              </a:rPr>
              <a:t>|</a:t>
            </a:r>
            <a:r>
              <a:rPr lang="en-US" sz="1400" dirty="0">
                <a:solidFill>
                  <a:schemeClr val="bg1"/>
                </a:solidFill>
                <a:latin typeface="Tw Cen MT Condensed" panose="020B0606020104020203" pitchFamily="34" charset="0"/>
              </a:rPr>
              <a:t> Intro to Chemo &amp; </a:t>
            </a:r>
            <a:r>
              <a:rPr lang="en-US" sz="1400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Biologicals</a:t>
            </a:r>
            <a:endParaRPr lang="en-GB" sz="14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44624"/>
            <a:ext cx="6678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w Cen MT" panose="020B0602020104020603" pitchFamily="34" charset="0"/>
              </a:rPr>
              <a:t>Anthracyclines</a:t>
            </a:r>
            <a:endParaRPr lang="en-GB" sz="4400" dirty="0">
              <a:latin typeface="Tw Cen MT" panose="020B06020201040206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520" y="1124744"/>
            <a:ext cx="64087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smtClean="0"/>
              <a:t>Isolated from fungus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smtClean="0"/>
              <a:t>Late 1960’s clinical trials showed potent effects in leukaemia and lymphoma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smtClean="0"/>
              <a:t>Works through intercalation of molecule into DNA, which prevents action of Topoisomerase I. Also induces free radicals.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smtClean="0"/>
              <a:t>Problem of dose dependent cardiac toxicity, leading to deaths from heart failure on first use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smtClean="0"/>
              <a:t>Lifetime dose of </a:t>
            </a:r>
            <a:r>
              <a:rPr lang="en-GB" dirty="0" err="1" smtClean="0"/>
              <a:t>anthacyclines</a:t>
            </a:r>
            <a:r>
              <a:rPr lang="en-GB" dirty="0" smtClean="0"/>
              <a:t> has to be calculated for every patient</a:t>
            </a:r>
            <a:endParaRPr lang="en-GB" i="1" dirty="0"/>
          </a:p>
        </p:txBody>
      </p:sp>
      <p:sp>
        <p:nvSpPr>
          <p:cNvPr id="3" name="Rectangle 2"/>
          <p:cNvSpPr/>
          <p:nvPr/>
        </p:nvSpPr>
        <p:spPr>
          <a:xfrm>
            <a:off x="7901952" y="1340768"/>
            <a:ext cx="86409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170" name="Picture 2" descr="http://avermitilis.ls.kitasato-u.ac.jp/images/spores.jpe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24744"/>
            <a:ext cx="22098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934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" y="0"/>
            <a:ext cx="9144001" cy="6858001"/>
            <a:chOff x="-1" y="0"/>
            <a:chExt cx="9144001" cy="6858001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16632"/>
            </a:xfrm>
            <a:prstGeom prst="rect">
              <a:avLst/>
            </a:prstGeom>
            <a:gradFill flip="none" rotWithShape="1">
              <a:gsLst>
                <a:gs pos="0">
                  <a:srgbClr val="386A57"/>
                </a:gs>
                <a:gs pos="100000">
                  <a:srgbClr val="61B9B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589097"/>
              <a:ext cx="9144000" cy="268904"/>
            </a:xfrm>
            <a:prstGeom prst="rect">
              <a:avLst/>
            </a:prstGeom>
            <a:gradFill flip="none" rotWithShape="1">
              <a:gsLst>
                <a:gs pos="0">
                  <a:srgbClr val="386A57"/>
                </a:gs>
                <a:gs pos="100000">
                  <a:srgbClr val="61B9B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-3341526" y="3399841"/>
              <a:ext cx="6799684" cy="116633"/>
            </a:xfrm>
            <a:prstGeom prst="rect">
              <a:avLst/>
            </a:prstGeom>
            <a:solidFill>
              <a:srgbClr val="386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5685842" y="3367232"/>
              <a:ext cx="6799684" cy="116633"/>
            </a:xfrm>
            <a:prstGeom prst="rect">
              <a:avLst/>
            </a:prstGeom>
            <a:solidFill>
              <a:srgbClr val="61B9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16633" y="6589097"/>
            <a:ext cx="4887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w Cen MT Condensed" panose="020B0606020104020203" pitchFamily="34" charset="0"/>
              </a:rPr>
              <a:t>Lecture 3 </a:t>
            </a:r>
            <a:r>
              <a:rPr lang="en-US" sz="1400" dirty="0">
                <a:solidFill>
                  <a:srgbClr val="61B9BB"/>
                </a:solidFill>
                <a:latin typeface="Tw Cen MT Condensed" panose="020B0606020104020203" pitchFamily="34" charset="0"/>
              </a:rPr>
              <a:t>|</a:t>
            </a:r>
            <a:r>
              <a:rPr lang="en-US" sz="1400" dirty="0">
                <a:solidFill>
                  <a:schemeClr val="bg1"/>
                </a:solidFill>
                <a:latin typeface="Tw Cen MT Condensed" panose="020B0606020104020203" pitchFamily="34" charset="0"/>
              </a:rPr>
              <a:t> Intro to Chemo &amp; </a:t>
            </a:r>
            <a:r>
              <a:rPr lang="en-US" sz="1400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Biologicals</a:t>
            </a:r>
            <a:endParaRPr lang="en-GB" sz="14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44624"/>
            <a:ext cx="6678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w Cen MT" panose="020B0602020104020603" pitchFamily="34" charset="0"/>
              </a:rPr>
              <a:t>Combination chemotherapy</a:t>
            </a:r>
            <a:endParaRPr lang="en-GB" sz="4400" dirty="0">
              <a:latin typeface="Tw Cen MT" panose="020B06020201040206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520" y="1124744"/>
            <a:ext cx="64087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 smtClean="0"/>
              <a:t>Chemotherapy agents used in combinations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 smtClean="0"/>
              <a:t>Synergistic effects compared to single agent therapies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 smtClean="0"/>
              <a:t>Try to overcome response heterogeneity and overcome resistance in tumours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 smtClean="0"/>
              <a:t>Lower dose of each drug = lower risk of toxicity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24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 smtClean="0"/>
              <a:t>Many regimens introduced for solid tumours in 1970s</a:t>
            </a: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i="1" dirty="0"/>
          </a:p>
        </p:txBody>
      </p:sp>
      <p:sp>
        <p:nvSpPr>
          <p:cNvPr id="3" name="Rectangle 2"/>
          <p:cNvSpPr/>
          <p:nvPr/>
        </p:nvSpPr>
        <p:spPr>
          <a:xfrm>
            <a:off x="7901952" y="1340768"/>
            <a:ext cx="86409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467544" y="600073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Acronym central!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70255">
            <a:off x="7137493" y="973436"/>
            <a:ext cx="1097096" cy="5325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1534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jcs.biologists.org/content/122/15/2579/F1.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3" y="3106017"/>
            <a:ext cx="4800256" cy="330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-1" y="0"/>
            <a:ext cx="9144001" cy="6858001"/>
            <a:chOff x="-1" y="0"/>
            <a:chExt cx="9144001" cy="6858001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16632"/>
            </a:xfrm>
            <a:prstGeom prst="rect">
              <a:avLst/>
            </a:prstGeom>
            <a:gradFill flip="none" rotWithShape="1">
              <a:gsLst>
                <a:gs pos="0">
                  <a:srgbClr val="386A57"/>
                </a:gs>
                <a:gs pos="100000">
                  <a:srgbClr val="61B9B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589097"/>
              <a:ext cx="9144000" cy="268904"/>
            </a:xfrm>
            <a:prstGeom prst="rect">
              <a:avLst/>
            </a:prstGeom>
            <a:gradFill flip="none" rotWithShape="1">
              <a:gsLst>
                <a:gs pos="0">
                  <a:srgbClr val="386A57"/>
                </a:gs>
                <a:gs pos="100000">
                  <a:srgbClr val="61B9B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-3341526" y="3399841"/>
              <a:ext cx="6799684" cy="116633"/>
            </a:xfrm>
            <a:prstGeom prst="rect">
              <a:avLst/>
            </a:prstGeom>
            <a:solidFill>
              <a:srgbClr val="386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5685842" y="3367232"/>
              <a:ext cx="6799684" cy="116633"/>
            </a:xfrm>
            <a:prstGeom prst="rect">
              <a:avLst/>
            </a:prstGeom>
            <a:solidFill>
              <a:srgbClr val="61B9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16633" y="6589097"/>
            <a:ext cx="4887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w Cen MT Condensed" panose="020B0606020104020203" pitchFamily="34" charset="0"/>
              </a:rPr>
              <a:t>Lecture 3 </a:t>
            </a:r>
            <a:r>
              <a:rPr lang="en-US" sz="1400" dirty="0">
                <a:solidFill>
                  <a:srgbClr val="61B9BB"/>
                </a:solidFill>
                <a:latin typeface="Tw Cen MT Condensed" panose="020B0606020104020203" pitchFamily="34" charset="0"/>
              </a:rPr>
              <a:t>|</a:t>
            </a:r>
            <a:r>
              <a:rPr lang="en-US" sz="1400" dirty="0">
                <a:solidFill>
                  <a:schemeClr val="bg1"/>
                </a:solidFill>
                <a:latin typeface="Tw Cen MT Condensed" panose="020B0606020104020203" pitchFamily="34" charset="0"/>
              </a:rPr>
              <a:t> Intro to Chemo &amp; </a:t>
            </a:r>
            <a:r>
              <a:rPr lang="en-US" sz="1400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Biologicals</a:t>
            </a:r>
            <a:endParaRPr lang="en-GB" sz="14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44624"/>
            <a:ext cx="6678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w Cen MT" panose="020B0602020104020603" pitchFamily="34" charset="0"/>
              </a:rPr>
              <a:t>Taxanes</a:t>
            </a:r>
            <a:endParaRPr lang="en-GB" sz="4400" dirty="0">
              <a:latin typeface="Tw Cen MT" panose="020B06020201040206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520" y="1124744"/>
            <a:ext cx="64087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smtClean="0"/>
              <a:t>Isolated from bark of pacific yew tree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smtClean="0"/>
              <a:t>Prevents tubulin from forming into microtubules, leading to mitotic arrest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/>
              <a:t>Dec 1992 : FDA approval for Ovarian Cancer. 1994 approval for breast cancer</a:t>
            </a:r>
            <a:r>
              <a:rPr lang="en-GB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smtClean="0"/>
              <a:t>Best selling anti-cancer drug in history!</a:t>
            </a:r>
            <a:endParaRPr lang="en-GB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/>
              <a:t>Now used in a range of solid tumour types Breast, Prostate, NSCLC, Stomach, and Head &amp; Neck cancers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dirty="0" smtClean="0"/>
          </a:p>
        </p:txBody>
      </p:sp>
      <p:sp>
        <p:nvSpPr>
          <p:cNvPr id="3" name="Rectangle 2"/>
          <p:cNvSpPr/>
          <p:nvPr/>
        </p:nvSpPr>
        <p:spPr>
          <a:xfrm>
            <a:off x="7901952" y="1340768"/>
            <a:ext cx="86409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http://www.pitman.us/survivorsoutdoorexperience.org/cms/wp-content/uploads/2011/07/Yewlea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369" y="1023798"/>
            <a:ext cx="1973153" cy="197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825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" y="0"/>
            <a:ext cx="9144001" cy="6858001"/>
            <a:chOff x="-1" y="0"/>
            <a:chExt cx="9144001" cy="6858001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16632"/>
            </a:xfrm>
            <a:prstGeom prst="rect">
              <a:avLst/>
            </a:prstGeom>
            <a:gradFill flip="none" rotWithShape="1">
              <a:gsLst>
                <a:gs pos="0">
                  <a:srgbClr val="386A57"/>
                </a:gs>
                <a:gs pos="100000">
                  <a:srgbClr val="61B9B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589097"/>
              <a:ext cx="9144000" cy="268904"/>
            </a:xfrm>
            <a:prstGeom prst="rect">
              <a:avLst/>
            </a:prstGeom>
            <a:gradFill flip="none" rotWithShape="1">
              <a:gsLst>
                <a:gs pos="0">
                  <a:srgbClr val="386A57"/>
                </a:gs>
                <a:gs pos="100000">
                  <a:srgbClr val="61B9B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-3341526" y="3399841"/>
              <a:ext cx="6799684" cy="116633"/>
            </a:xfrm>
            <a:prstGeom prst="rect">
              <a:avLst/>
            </a:prstGeom>
            <a:solidFill>
              <a:srgbClr val="386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5685842" y="3367232"/>
              <a:ext cx="6799684" cy="116633"/>
            </a:xfrm>
            <a:prstGeom prst="rect">
              <a:avLst/>
            </a:prstGeom>
            <a:solidFill>
              <a:srgbClr val="61B9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16633" y="6589097"/>
            <a:ext cx="4887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w Cen MT Condensed" panose="020B0606020104020203" pitchFamily="34" charset="0"/>
              </a:rPr>
              <a:t>Lecture 3 </a:t>
            </a:r>
            <a:r>
              <a:rPr lang="en-US" sz="1400" dirty="0">
                <a:solidFill>
                  <a:srgbClr val="61B9BB"/>
                </a:solidFill>
                <a:latin typeface="Tw Cen MT Condensed" panose="020B0606020104020203" pitchFamily="34" charset="0"/>
              </a:rPr>
              <a:t>|</a:t>
            </a:r>
            <a:r>
              <a:rPr lang="en-US" sz="1400" dirty="0">
                <a:solidFill>
                  <a:schemeClr val="bg1"/>
                </a:solidFill>
                <a:latin typeface="Tw Cen MT Condensed" panose="020B0606020104020203" pitchFamily="34" charset="0"/>
              </a:rPr>
              <a:t> Intro to Chemo &amp; </a:t>
            </a:r>
            <a:r>
              <a:rPr lang="en-US" sz="1400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Biologicals</a:t>
            </a:r>
            <a:endParaRPr lang="en-GB" sz="14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36" y="4077072"/>
            <a:ext cx="66783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w Cen MT" panose="020B0602020104020603" pitchFamily="34" charset="0"/>
              </a:rPr>
              <a:t>Principles of cytotoxic therapy</a:t>
            </a:r>
            <a:endParaRPr lang="en-GB" sz="4400" dirty="0">
              <a:latin typeface="Tw Cen MT" panose="020B06020201040206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01952" y="1340768"/>
            <a:ext cx="86409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594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" y="0"/>
            <a:ext cx="9144001" cy="6858001"/>
            <a:chOff x="-1" y="0"/>
            <a:chExt cx="9144001" cy="6858001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16632"/>
            </a:xfrm>
            <a:prstGeom prst="rect">
              <a:avLst/>
            </a:prstGeom>
            <a:gradFill flip="none" rotWithShape="1">
              <a:gsLst>
                <a:gs pos="0">
                  <a:srgbClr val="386A57"/>
                </a:gs>
                <a:gs pos="100000">
                  <a:srgbClr val="61B9B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589097"/>
              <a:ext cx="9144000" cy="268904"/>
            </a:xfrm>
            <a:prstGeom prst="rect">
              <a:avLst/>
            </a:prstGeom>
            <a:gradFill flip="none" rotWithShape="1">
              <a:gsLst>
                <a:gs pos="0">
                  <a:srgbClr val="386A57"/>
                </a:gs>
                <a:gs pos="100000">
                  <a:srgbClr val="61B9B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-3341526" y="3399841"/>
              <a:ext cx="6799684" cy="116633"/>
            </a:xfrm>
            <a:prstGeom prst="rect">
              <a:avLst/>
            </a:prstGeom>
            <a:solidFill>
              <a:srgbClr val="386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5685842" y="3367232"/>
              <a:ext cx="6799684" cy="116633"/>
            </a:xfrm>
            <a:prstGeom prst="rect">
              <a:avLst/>
            </a:prstGeom>
            <a:solidFill>
              <a:srgbClr val="61B9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16633" y="6589097"/>
            <a:ext cx="4887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w Cen MT Condensed" panose="020B0606020104020203" pitchFamily="34" charset="0"/>
              </a:rPr>
              <a:t>Lecture 3 </a:t>
            </a:r>
            <a:r>
              <a:rPr lang="en-US" sz="1400" dirty="0">
                <a:solidFill>
                  <a:srgbClr val="61B9BB"/>
                </a:solidFill>
                <a:latin typeface="Tw Cen MT Condensed" panose="020B0606020104020203" pitchFamily="34" charset="0"/>
              </a:rPr>
              <a:t>|</a:t>
            </a:r>
            <a:r>
              <a:rPr lang="en-US" sz="1400" dirty="0">
                <a:solidFill>
                  <a:schemeClr val="bg1"/>
                </a:solidFill>
                <a:latin typeface="Tw Cen MT Condensed" panose="020B0606020104020203" pitchFamily="34" charset="0"/>
              </a:rPr>
              <a:t> Intro to Chemo &amp; </a:t>
            </a:r>
            <a:r>
              <a:rPr lang="en-US" sz="1400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Biologicals</a:t>
            </a:r>
            <a:endParaRPr lang="en-GB" sz="14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44624"/>
            <a:ext cx="813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w Cen MT" panose="020B0602020104020603" pitchFamily="34" charset="0"/>
              </a:rPr>
              <a:t>What do we mean by…</a:t>
            </a:r>
            <a:endParaRPr lang="en-GB" sz="4400" dirty="0">
              <a:latin typeface="Tw Cen MT" panose="020B06020201040206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520" y="1124744"/>
            <a:ext cx="80648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b="1" dirty="0" err="1" smtClean="0">
                <a:solidFill>
                  <a:srgbClr val="386A57"/>
                </a:solidFill>
              </a:rPr>
              <a:t>Cytocidal</a:t>
            </a:r>
            <a:r>
              <a:rPr lang="en-GB" sz="2400" dirty="0" smtClean="0"/>
              <a:t> = 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24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24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b="1" dirty="0" smtClean="0">
                <a:solidFill>
                  <a:srgbClr val="386A57"/>
                </a:solidFill>
              </a:rPr>
              <a:t>Cytostatic</a:t>
            </a:r>
            <a:r>
              <a:rPr lang="en-GB" sz="2400" dirty="0" smtClean="0"/>
              <a:t> = ?</a:t>
            </a: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7901952" y="1340768"/>
            <a:ext cx="86409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789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" y="0"/>
            <a:ext cx="9144001" cy="6858001"/>
            <a:chOff x="-1" y="0"/>
            <a:chExt cx="9144001" cy="6858001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16632"/>
            </a:xfrm>
            <a:prstGeom prst="rect">
              <a:avLst/>
            </a:prstGeom>
            <a:gradFill flip="none" rotWithShape="1">
              <a:gsLst>
                <a:gs pos="0">
                  <a:srgbClr val="386A57"/>
                </a:gs>
                <a:gs pos="100000">
                  <a:srgbClr val="61B9B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589097"/>
              <a:ext cx="9144000" cy="268904"/>
            </a:xfrm>
            <a:prstGeom prst="rect">
              <a:avLst/>
            </a:prstGeom>
            <a:gradFill flip="none" rotWithShape="1">
              <a:gsLst>
                <a:gs pos="0">
                  <a:srgbClr val="386A57"/>
                </a:gs>
                <a:gs pos="100000">
                  <a:srgbClr val="61B9B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-3341526" y="3399841"/>
              <a:ext cx="6799684" cy="116633"/>
            </a:xfrm>
            <a:prstGeom prst="rect">
              <a:avLst/>
            </a:prstGeom>
            <a:solidFill>
              <a:srgbClr val="386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5685842" y="3367232"/>
              <a:ext cx="6799684" cy="116633"/>
            </a:xfrm>
            <a:prstGeom prst="rect">
              <a:avLst/>
            </a:prstGeom>
            <a:solidFill>
              <a:srgbClr val="61B9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16633" y="6589097"/>
            <a:ext cx="4887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w Cen MT Condensed" panose="020B0606020104020203" pitchFamily="34" charset="0"/>
              </a:rPr>
              <a:t>Lecture 3 </a:t>
            </a:r>
            <a:r>
              <a:rPr lang="en-US" sz="1400" dirty="0">
                <a:solidFill>
                  <a:srgbClr val="61B9BB"/>
                </a:solidFill>
                <a:latin typeface="Tw Cen MT Condensed" panose="020B0606020104020203" pitchFamily="34" charset="0"/>
              </a:rPr>
              <a:t>|</a:t>
            </a:r>
            <a:r>
              <a:rPr lang="en-US" sz="1400" dirty="0">
                <a:solidFill>
                  <a:schemeClr val="bg1"/>
                </a:solidFill>
                <a:latin typeface="Tw Cen MT Condensed" panose="020B0606020104020203" pitchFamily="34" charset="0"/>
              </a:rPr>
              <a:t> Intro to Chemo &amp; </a:t>
            </a:r>
            <a:r>
              <a:rPr lang="en-US" sz="1400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Biologicals</a:t>
            </a:r>
            <a:endParaRPr lang="en-GB" sz="14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44624"/>
            <a:ext cx="813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w Cen MT" panose="020B0602020104020603" pitchFamily="34" charset="0"/>
              </a:rPr>
              <a:t>Important nomenclature</a:t>
            </a:r>
            <a:endParaRPr lang="en-GB" sz="4400" dirty="0">
              <a:latin typeface="Tw Cen MT" panose="020B06020201040206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520" y="1124744"/>
            <a:ext cx="80648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b="1" dirty="0" err="1" smtClean="0">
                <a:solidFill>
                  <a:srgbClr val="386A57"/>
                </a:solidFill>
              </a:rPr>
              <a:t>Cytocidal</a:t>
            </a:r>
            <a:r>
              <a:rPr lang="en-GB" sz="2400" dirty="0" smtClean="0"/>
              <a:t> = agent that kills tumour cells, usually during replication. It leads to direct reduction in the number of </a:t>
            </a:r>
            <a:r>
              <a:rPr lang="en-GB" sz="2400" dirty="0" err="1" smtClean="0"/>
              <a:t>clonogens</a:t>
            </a:r>
            <a:r>
              <a:rPr lang="en-GB" sz="2400" dirty="0" smtClean="0"/>
              <a:t> in a tumour. Most chemotherapy agents are </a:t>
            </a:r>
            <a:r>
              <a:rPr lang="en-GB" sz="2400" dirty="0" err="1" smtClean="0"/>
              <a:t>cytocidal</a:t>
            </a:r>
            <a:r>
              <a:rPr lang="en-GB" sz="24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b="1" dirty="0" smtClean="0">
                <a:solidFill>
                  <a:srgbClr val="386A57"/>
                </a:solidFill>
              </a:rPr>
              <a:t>Cytostatic</a:t>
            </a:r>
            <a:r>
              <a:rPr lang="en-GB" sz="2400" dirty="0" smtClean="0"/>
              <a:t> = agent that prevents growth of tumour, usually by inhibition of a growth signal or disruption of blood supply. Cell kill is secondary to these mechanisms. Many biological therapies are cytostatic.</a:t>
            </a: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7901952" y="1340768"/>
            <a:ext cx="86409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105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" y="0"/>
            <a:ext cx="9144001" cy="6858001"/>
            <a:chOff x="-1" y="0"/>
            <a:chExt cx="9144001" cy="6858001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16632"/>
            </a:xfrm>
            <a:prstGeom prst="rect">
              <a:avLst/>
            </a:prstGeom>
            <a:gradFill flip="none" rotWithShape="1">
              <a:gsLst>
                <a:gs pos="0">
                  <a:srgbClr val="386A57"/>
                </a:gs>
                <a:gs pos="100000">
                  <a:srgbClr val="61B9B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589097"/>
              <a:ext cx="9144000" cy="268904"/>
            </a:xfrm>
            <a:prstGeom prst="rect">
              <a:avLst/>
            </a:prstGeom>
            <a:gradFill flip="none" rotWithShape="1">
              <a:gsLst>
                <a:gs pos="0">
                  <a:srgbClr val="386A57"/>
                </a:gs>
                <a:gs pos="100000">
                  <a:srgbClr val="61B9B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-3341526" y="3399841"/>
              <a:ext cx="6799684" cy="116633"/>
            </a:xfrm>
            <a:prstGeom prst="rect">
              <a:avLst/>
            </a:prstGeom>
            <a:solidFill>
              <a:srgbClr val="386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5685842" y="3367232"/>
              <a:ext cx="6799684" cy="116633"/>
            </a:xfrm>
            <a:prstGeom prst="rect">
              <a:avLst/>
            </a:prstGeom>
            <a:solidFill>
              <a:srgbClr val="61B9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16633" y="6589097"/>
            <a:ext cx="4887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w Cen MT Condensed" panose="020B0606020104020203" pitchFamily="34" charset="0"/>
              </a:rPr>
              <a:t>Lecture 3 </a:t>
            </a:r>
            <a:r>
              <a:rPr lang="en-US" sz="1400" dirty="0">
                <a:solidFill>
                  <a:srgbClr val="61B9BB"/>
                </a:solidFill>
                <a:latin typeface="Tw Cen MT Condensed" panose="020B0606020104020203" pitchFamily="34" charset="0"/>
              </a:rPr>
              <a:t>|</a:t>
            </a:r>
            <a:r>
              <a:rPr lang="en-US" sz="1400" dirty="0">
                <a:solidFill>
                  <a:schemeClr val="bg1"/>
                </a:solidFill>
                <a:latin typeface="Tw Cen MT Condensed" panose="020B0606020104020203" pitchFamily="34" charset="0"/>
              </a:rPr>
              <a:t> Intro to Chemo &amp; </a:t>
            </a:r>
            <a:r>
              <a:rPr lang="en-US" sz="1400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Biologicals</a:t>
            </a:r>
            <a:endParaRPr lang="en-GB" sz="14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44624"/>
            <a:ext cx="813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w Cen MT" panose="020B0602020104020603" pitchFamily="34" charset="0"/>
              </a:rPr>
              <a:t>Sensitivity and </a:t>
            </a:r>
            <a:r>
              <a:rPr lang="en-US" sz="4400" dirty="0" err="1" smtClean="0">
                <a:latin typeface="Tw Cen MT" panose="020B0602020104020603" pitchFamily="34" charset="0"/>
              </a:rPr>
              <a:t>tumour</a:t>
            </a:r>
            <a:r>
              <a:rPr lang="en-US" sz="4400" dirty="0" smtClean="0">
                <a:latin typeface="Tw Cen MT" panose="020B0602020104020603" pitchFamily="34" charset="0"/>
              </a:rPr>
              <a:t> proliferation</a:t>
            </a:r>
            <a:endParaRPr lang="en-GB" sz="4400" dirty="0">
              <a:latin typeface="Tw Cen MT" panose="020B06020201040206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01952" y="1340768"/>
            <a:ext cx="86409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251520" y="1124744"/>
            <a:ext cx="85145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smtClean="0"/>
              <a:t>Tumours that grow rapidly are most likely to respond to chemotherapy. Can you think of examples of tumours that fit each category of chemotherapy response?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>
                <a:solidFill>
                  <a:srgbClr val="386A57"/>
                </a:solidFill>
              </a:rPr>
              <a:t>High</a:t>
            </a:r>
            <a:r>
              <a:rPr lang="en-GB" dirty="0"/>
              <a:t> : </a:t>
            </a:r>
            <a:r>
              <a:rPr lang="en-GB" dirty="0" smtClean="0"/>
              <a:t>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smtClean="0">
                <a:solidFill>
                  <a:srgbClr val="386A57"/>
                </a:solidFill>
              </a:rPr>
              <a:t>Intermediate</a:t>
            </a:r>
            <a:r>
              <a:rPr lang="en-GB" dirty="0" smtClean="0"/>
              <a:t> </a:t>
            </a:r>
            <a:r>
              <a:rPr lang="en-GB" dirty="0"/>
              <a:t>: </a:t>
            </a:r>
            <a:r>
              <a:rPr lang="en-GB" dirty="0" smtClean="0"/>
              <a:t>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smtClean="0">
                <a:solidFill>
                  <a:srgbClr val="386A57"/>
                </a:solidFill>
              </a:rPr>
              <a:t>Low</a:t>
            </a:r>
            <a:r>
              <a:rPr lang="en-GB" dirty="0" smtClean="0"/>
              <a:t> : 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3625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" y="0"/>
            <a:ext cx="9144001" cy="6858001"/>
            <a:chOff x="-1" y="0"/>
            <a:chExt cx="9144001" cy="6858001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16632"/>
            </a:xfrm>
            <a:prstGeom prst="rect">
              <a:avLst/>
            </a:prstGeom>
            <a:gradFill flip="none" rotWithShape="1">
              <a:gsLst>
                <a:gs pos="0">
                  <a:srgbClr val="386A57"/>
                </a:gs>
                <a:gs pos="100000">
                  <a:srgbClr val="61B9B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589097"/>
              <a:ext cx="9144000" cy="268904"/>
            </a:xfrm>
            <a:prstGeom prst="rect">
              <a:avLst/>
            </a:prstGeom>
            <a:gradFill flip="none" rotWithShape="1">
              <a:gsLst>
                <a:gs pos="0">
                  <a:srgbClr val="386A57"/>
                </a:gs>
                <a:gs pos="100000">
                  <a:srgbClr val="61B9B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-3341526" y="3399841"/>
              <a:ext cx="6799684" cy="116633"/>
            </a:xfrm>
            <a:prstGeom prst="rect">
              <a:avLst/>
            </a:prstGeom>
            <a:solidFill>
              <a:srgbClr val="386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5685842" y="3367232"/>
              <a:ext cx="6799684" cy="116633"/>
            </a:xfrm>
            <a:prstGeom prst="rect">
              <a:avLst/>
            </a:prstGeom>
            <a:solidFill>
              <a:srgbClr val="61B9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16633" y="6589097"/>
            <a:ext cx="4887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w Cen MT Condensed" panose="020B0606020104020203" pitchFamily="34" charset="0"/>
              </a:rPr>
              <a:t>Lecture 3 </a:t>
            </a:r>
            <a:r>
              <a:rPr lang="en-US" sz="1400" dirty="0">
                <a:solidFill>
                  <a:srgbClr val="61B9BB"/>
                </a:solidFill>
                <a:latin typeface="Tw Cen MT Condensed" panose="020B0606020104020203" pitchFamily="34" charset="0"/>
              </a:rPr>
              <a:t>|</a:t>
            </a:r>
            <a:r>
              <a:rPr lang="en-US" sz="1400" dirty="0">
                <a:solidFill>
                  <a:schemeClr val="bg1"/>
                </a:solidFill>
                <a:latin typeface="Tw Cen MT Condensed" panose="020B0606020104020203" pitchFamily="34" charset="0"/>
              </a:rPr>
              <a:t> Intro to Chemo &amp; </a:t>
            </a:r>
            <a:r>
              <a:rPr lang="en-US" sz="1400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Biologicals</a:t>
            </a:r>
            <a:endParaRPr lang="en-GB" sz="14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44624"/>
            <a:ext cx="813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w Cen MT" panose="020B0602020104020603" pitchFamily="34" charset="0"/>
              </a:rPr>
              <a:t>Sensitivity and </a:t>
            </a:r>
            <a:r>
              <a:rPr lang="en-US" sz="4400" dirty="0" err="1" smtClean="0">
                <a:latin typeface="Tw Cen MT" panose="020B0602020104020603" pitchFamily="34" charset="0"/>
              </a:rPr>
              <a:t>tumour</a:t>
            </a:r>
            <a:r>
              <a:rPr lang="en-US" sz="4400" dirty="0" smtClean="0">
                <a:latin typeface="Tw Cen MT" panose="020B0602020104020603" pitchFamily="34" charset="0"/>
              </a:rPr>
              <a:t> proliferation</a:t>
            </a:r>
            <a:endParaRPr lang="en-GB" sz="4400" dirty="0">
              <a:latin typeface="Tw Cen MT" panose="020B06020201040206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520" y="1124744"/>
            <a:ext cx="552508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smtClean="0"/>
              <a:t>As one would expect, the rate of cell division defines sensitivity to </a:t>
            </a:r>
            <a:r>
              <a:rPr lang="en-GB" dirty="0" err="1" smtClean="0"/>
              <a:t>cytotoxics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>
                <a:solidFill>
                  <a:srgbClr val="386A57"/>
                </a:solidFill>
              </a:rPr>
              <a:t>High</a:t>
            </a:r>
            <a:r>
              <a:rPr lang="en-GB" dirty="0"/>
              <a:t> : </a:t>
            </a:r>
            <a:r>
              <a:rPr lang="en-GB" dirty="0" smtClean="0"/>
              <a:t>Lymphoma. Leukaemia. </a:t>
            </a:r>
            <a:r>
              <a:rPr lang="en-GB" dirty="0"/>
              <a:t>SCLC. </a:t>
            </a:r>
            <a:r>
              <a:rPr lang="en-GB" dirty="0" smtClean="0"/>
              <a:t>Testis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smtClean="0">
                <a:solidFill>
                  <a:srgbClr val="386A57"/>
                </a:solidFill>
              </a:rPr>
              <a:t>Intermediate</a:t>
            </a:r>
            <a:r>
              <a:rPr lang="en-GB" dirty="0" smtClean="0"/>
              <a:t> </a:t>
            </a:r>
            <a:r>
              <a:rPr lang="en-GB" dirty="0"/>
              <a:t>: Breast. Colorectal. </a:t>
            </a:r>
            <a:r>
              <a:rPr lang="en-GB" dirty="0" smtClean="0"/>
              <a:t>NSCLC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>
                <a:solidFill>
                  <a:srgbClr val="386A57"/>
                </a:solidFill>
              </a:rPr>
              <a:t>Low</a:t>
            </a:r>
            <a:r>
              <a:rPr lang="en-GB" dirty="0"/>
              <a:t> </a:t>
            </a:r>
            <a:r>
              <a:rPr lang="en-GB" dirty="0" smtClean="0"/>
              <a:t>: HNSCC</a:t>
            </a:r>
            <a:r>
              <a:rPr lang="en-GB" dirty="0"/>
              <a:t>. Prostate. Stomach. Pancreas. </a:t>
            </a:r>
            <a:r>
              <a:rPr lang="en-GB" dirty="0" err="1"/>
              <a:t>Glioma</a:t>
            </a:r>
            <a:r>
              <a:rPr lang="en-GB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smtClean="0"/>
              <a:t>Non cycling cells should </a:t>
            </a:r>
            <a:r>
              <a:rPr lang="en-GB" i="1" dirty="0" smtClean="0"/>
              <a:t>in theory </a:t>
            </a:r>
            <a:r>
              <a:rPr lang="en-GB" dirty="0" smtClean="0"/>
              <a:t>be resistant to most cytotoxic therapy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smtClean="0"/>
              <a:t>May want to expose slow growing tumours to chemotherapy over a longer period of time to catch for cells as they leave G0 (e.g. </a:t>
            </a:r>
            <a:r>
              <a:rPr lang="en-GB" dirty="0" err="1" smtClean="0"/>
              <a:t>infusional</a:t>
            </a:r>
            <a:r>
              <a:rPr lang="en-GB" dirty="0" smtClean="0"/>
              <a:t> 5FU chemotherapy).</a:t>
            </a:r>
            <a:endParaRPr lang="en-GB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7901952" y="1340768"/>
            <a:ext cx="86409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196" name="Picture 4" descr="http://humpath.com/IMG/jpg/burkitt_lymphoma_ki67_11_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16"/>
          <a:stretch/>
        </p:blipFill>
        <p:spPr bwMode="auto">
          <a:xfrm>
            <a:off x="5911488" y="1104848"/>
            <a:ext cx="3043871" cy="208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11488" y="3212976"/>
            <a:ext cx="304387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Mib-1 antibody staining of proliferating (i.e. non G0) cells in </a:t>
            </a:r>
            <a:r>
              <a:rPr lang="en-GB" sz="1600" dirty="0" err="1" smtClean="0"/>
              <a:t>Burkitts</a:t>
            </a:r>
            <a:r>
              <a:rPr lang="en-GB" sz="1600" dirty="0" smtClean="0"/>
              <a:t> lymphoma. </a:t>
            </a:r>
            <a:r>
              <a:rPr lang="en-GB" sz="1600" b="1" dirty="0" smtClean="0">
                <a:solidFill>
                  <a:srgbClr val="386A57"/>
                </a:solidFill>
              </a:rPr>
              <a:t>Over 90% </a:t>
            </a:r>
            <a:r>
              <a:rPr lang="en-GB" sz="1600" dirty="0" smtClean="0"/>
              <a:t>of the tumour cells are actively proliferating.</a:t>
            </a:r>
          </a:p>
          <a:p>
            <a:endParaRPr lang="en-GB" sz="1600" dirty="0"/>
          </a:p>
          <a:p>
            <a:r>
              <a:rPr lang="en-GB" sz="1600" dirty="0" err="1" smtClean="0"/>
              <a:t>Burkitts</a:t>
            </a:r>
            <a:r>
              <a:rPr lang="en-GB" sz="1600" dirty="0" smtClean="0"/>
              <a:t> Lymphoma is exquisitely sensitive to chemo. We have to be careful giving the chemo for fear of </a:t>
            </a:r>
            <a:r>
              <a:rPr lang="en-GB" sz="1600" b="1" dirty="0" smtClean="0">
                <a:solidFill>
                  <a:srgbClr val="386A57"/>
                </a:solidFill>
              </a:rPr>
              <a:t>tumour lysis syndrome</a:t>
            </a:r>
            <a:r>
              <a:rPr lang="en-GB" sz="1600" dirty="0" smtClean="0"/>
              <a:t>, causing </a:t>
            </a:r>
            <a:r>
              <a:rPr lang="en-GB" sz="1600" dirty="0" err="1" smtClean="0"/>
              <a:t>hyperuricaemia</a:t>
            </a:r>
            <a:r>
              <a:rPr lang="en-GB" sz="1600" dirty="0" smtClean="0"/>
              <a:t> and renal failure!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238247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w Cen MT" panose="020B0602020104020603" pitchFamily="34" charset="0"/>
              </a:rPr>
              <a:t>Learning objectives 1</a:t>
            </a:r>
            <a:endParaRPr lang="en-GB" dirty="0">
              <a:latin typeface="Tw Cen MT" panose="020B06020201040206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Understand the evolution of systemic anti- cancer therapies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Review mechanisms of action  of chemotherapy agents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Understand principles of chemo scheduling and combination therapy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Consider chemo toxicity and mechanisms for chemotherapy resistance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-1" y="0"/>
            <a:ext cx="9144001" cy="6858001"/>
            <a:chOff x="-1" y="0"/>
            <a:chExt cx="9144001" cy="6858001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16632"/>
            </a:xfrm>
            <a:prstGeom prst="rect">
              <a:avLst/>
            </a:prstGeom>
            <a:gradFill flip="none" rotWithShape="1">
              <a:gsLst>
                <a:gs pos="0">
                  <a:srgbClr val="386A57"/>
                </a:gs>
                <a:gs pos="100000">
                  <a:srgbClr val="61B9B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589097"/>
              <a:ext cx="9144000" cy="268904"/>
            </a:xfrm>
            <a:prstGeom prst="rect">
              <a:avLst/>
            </a:prstGeom>
            <a:gradFill flip="none" rotWithShape="1">
              <a:gsLst>
                <a:gs pos="0">
                  <a:srgbClr val="386A57"/>
                </a:gs>
                <a:gs pos="100000">
                  <a:srgbClr val="61B9B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-3341526" y="3399841"/>
              <a:ext cx="6799684" cy="116633"/>
            </a:xfrm>
            <a:prstGeom prst="rect">
              <a:avLst/>
            </a:prstGeom>
            <a:solidFill>
              <a:srgbClr val="386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5685842" y="3367232"/>
              <a:ext cx="6799684" cy="116633"/>
            </a:xfrm>
            <a:prstGeom prst="rect">
              <a:avLst/>
            </a:prstGeom>
            <a:solidFill>
              <a:srgbClr val="61B9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16633" y="6589097"/>
            <a:ext cx="4887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Lecture 3 </a:t>
            </a:r>
            <a:r>
              <a:rPr lang="en-US" sz="1400" dirty="0" smtClean="0">
                <a:solidFill>
                  <a:srgbClr val="61B9BB"/>
                </a:solidFill>
                <a:latin typeface="Tw Cen MT Condensed" panose="020B0606020104020203" pitchFamily="34" charset="0"/>
              </a:rPr>
              <a:t>|</a:t>
            </a:r>
            <a:r>
              <a:rPr lang="en-US" sz="1400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 Intro to Chemo &amp; </a:t>
            </a:r>
            <a:r>
              <a:rPr lang="en-US" sz="1400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Biologicals</a:t>
            </a:r>
            <a:endParaRPr lang="en-GB" sz="14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448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" y="0"/>
            <a:ext cx="9144001" cy="6858001"/>
            <a:chOff x="-1" y="0"/>
            <a:chExt cx="9144001" cy="6858001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16632"/>
            </a:xfrm>
            <a:prstGeom prst="rect">
              <a:avLst/>
            </a:prstGeom>
            <a:gradFill flip="none" rotWithShape="1">
              <a:gsLst>
                <a:gs pos="0">
                  <a:srgbClr val="386A57"/>
                </a:gs>
                <a:gs pos="100000">
                  <a:srgbClr val="61B9B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589097"/>
              <a:ext cx="9144000" cy="268904"/>
            </a:xfrm>
            <a:prstGeom prst="rect">
              <a:avLst/>
            </a:prstGeom>
            <a:gradFill flip="none" rotWithShape="1">
              <a:gsLst>
                <a:gs pos="0">
                  <a:srgbClr val="386A57"/>
                </a:gs>
                <a:gs pos="100000">
                  <a:srgbClr val="61B9B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-3341526" y="3399841"/>
              <a:ext cx="6799684" cy="116633"/>
            </a:xfrm>
            <a:prstGeom prst="rect">
              <a:avLst/>
            </a:prstGeom>
            <a:solidFill>
              <a:srgbClr val="386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5685842" y="3367232"/>
              <a:ext cx="6799684" cy="116633"/>
            </a:xfrm>
            <a:prstGeom prst="rect">
              <a:avLst/>
            </a:prstGeom>
            <a:solidFill>
              <a:srgbClr val="61B9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16633" y="6589097"/>
            <a:ext cx="4887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w Cen MT Condensed" panose="020B0606020104020203" pitchFamily="34" charset="0"/>
              </a:rPr>
              <a:t>Lecture 3 </a:t>
            </a:r>
            <a:r>
              <a:rPr lang="en-US" sz="1400" dirty="0">
                <a:solidFill>
                  <a:srgbClr val="61B9BB"/>
                </a:solidFill>
                <a:latin typeface="Tw Cen MT Condensed" panose="020B0606020104020203" pitchFamily="34" charset="0"/>
              </a:rPr>
              <a:t>|</a:t>
            </a:r>
            <a:r>
              <a:rPr lang="en-US" sz="1400" dirty="0">
                <a:solidFill>
                  <a:schemeClr val="bg1"/>
                </a:solidFill>
                <a:latin typeface="Tw Cen MT Condensed" panose="020B0606020104020203" pitchFamily="34" charset="0"/>
              </a:rPr>
              <a:t> Intro to Chemo &amp; </a:t>
            </a:r>
            <a:r>
              <a:rPr lang="en-US" sz="1400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Biologicals</a:t>
            </a:r>
            <a:endParaRPr lang="en-GB" sz="14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44624"/>
            <a:ext cx="813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w Cen MT" panose="020B0602020104020603" pitchFamily="34" charset="0"/>
              </a:rPr>
              <a:t>Cytotoxic therapy and the cell cycle</a:t>
            </a:r>
            <a:endParaRPr lang="en-GB" sz="4400" dirty="0">
              <a:latin typeface="Tw Cen MT" panose="020B06020201040206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521" y="1124744"/>
            <a:ext cx="34267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smtClean="0"/>
              <a:t>Different cytotoxic agents work at different points in the cell cycle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smtClean="0"/>
              <a:t>Combining drugs that act at different points in the cell cycle can lead to synergistic effects</a:t>
            </a:r>
            <a:endParaRPr lang="en-GB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7901952" y="1340768"/>
            <a:ext cx="86409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/>
          <p:nvPr/>
        </p:nvPicPr>
        <p:blipFill>
          <a:blip r:embed="rId2"/>
          <a:stretch>
            <a:fillRect/>
          </a:stretch>
        </p:blipFill>
        <p:spPr>
          <a:xfrm>
            <a:off x="3678278" y="1268760"/>
            <a:ext cx="5218430" cy="40570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53554" y="4966896"/>
            <a:ext cx="23084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Cell cycle independent:</a:t>
            </a:r>
          </a:p>
          <a:p>
            <a:r>
              <a:rPr lang="en-GB" sz="1600" dirty="0" smtClean="0"/>
              <a:t>Alkylating agents</a:t>
            </a:r>
          </a:p>
          <a:p>
            <a:r>
              <a:rPr lang="en-GB" sz="1600" dirty="0" smtClean="0"/>
              <a:t>Platinum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563391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" y="0"/>
            <a:ext cx="9144001" cy="6858001"/>
            <a:chOff x="-1" y="0"/>
            <a:chExt cx="9144001" cy="6858001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16632"/>
            </a:xfrm>
            <a:prstGeom prst="rect">
              <a:avLst/>
            </a:prstGeom>
            <a:gradFill flip="none" rotWithShape="1">
              <a:gsLst>
                <a:gs pos="0">
                  <a:srgbClr val="386A57"/>
                </a:gs>
                <a:gs pos="100000">
                  <a:srgbClr val="61B9B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589097"/>
              <a:ext cx="9144000" cy="268904"/>
            </a:xfrm>
            <a:prstGeom prst="rect">
              <a:avLst/>
            </a:prstGeom>
            <a:gradFill flip="none" rotWithShape="1">
              <a:gsLst>
                <a:gs pos="0">
                  <a:srgbClr val="386A57"/>
                </a:gs>
                <a:gs pos="100000">
                  <a:srgbClr val="61B9B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-3341526" y="3399841"/>
              <a:ext cx="6799684" cy="116633"/>
            </a:xfrm>
            <a:prstGeom prst="rect">
              <a:avLst/>
            </a:prstGeom>
            <a:solidFill>
              <a:srgbClr val="386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5685842" y="3367232"/>
              <a:ext cx="6799684" cy="116633"/>
            </a:xfrm>
            <a:prstGeom prst="rect">
              <a:avLst/>
            </a:prstGeom>
            <a:solidFill>
              <a:srgbClr val="61B9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16633" y="6589097"/>
            <a:ext cx="4887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w Cen MT Condensed" panose="020B0606020104020203" pitchFamily="34" charset="0"/>
              </a:rPr>
              <a:t>Lecture 3 </a:t>
            </a:r>
            <a:r>
              <a:rPr lang="en-US" sz="1400" dirty="0">
                <a:solidFill>
                  <a:srgbClr val="61B9BB"/>
                </a:solidFill>
                <a:latin typeface="Tw Cen MT Condensed" panose="020B0606020104020203" pitchFamily="34" charset="0"/>
              </a:rPr>
              <a:t>|</a:t>
            </a:r>
            <a:r>
              <a:rPr lang="en-US" sz="1400" dirty="0">
                <a:solidFill>
                  <a:schemeClr val="bg1"/>
                </a:solidFill>
                <a:latin typeface="Tw Cen MT Condensed" panose="020B0606020104020203" pitchFamily="34" charset="0"/>
              </a:rPr>
              <a:t> Intro to Chemo &amp; </a:t>
            </a:r>
            <a:r>
              <a:rPr lang="en-US" sz="1400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Biologicals</a:t>
            </a:r>
            <a:endParaRPr lang="en-GB" sz="14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44624"/>
            <a:ext cx="813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w Cen MT" panose="020B0602020104020603" pitchFamily="34" charset="0"/>
              </a:rPr>
              <a:t>Cytotoxics</a:t>
            </a:r>
            <a:r>
              <a:rPr lang="en-US" sz="4400" dirty="0" smtClean="0">
                <a:latin typeface="Tw Cen MT" panose="020B0602020104020603" pitchFamily="34" charset="0"/>
              </a:rPr>
              <a:t> and fractional cell kill</a:t>
            </a:r>
            <a:endParaRPr lang="en-GB" sz="4400" dirty="0">
              <a:latin typeface="Tw Cen MT" panose="020B06020201040206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520" y="1124744"/>
            <a:ext cx="8640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/>
              <a:t>Cell kill follows first order kinetics, so a constant </a:t>
            </a:r>
            <a:r>
              <a:rPr lang="en-GB" b="1" dirty="0"/>
              <a:t>fraction</a:t>
            </a:r>
            <a:r>
              <a:rPr lang="en-GB" dirty="0"/>
              <a:t> of cells </a:t>
            </a:r>
            <a:r>
              <a:rPr lang="en-GB" dirty="0" smtClean="0"/>
              <a:t>are killed </a:t>
            </a:r>
            <a:r>
              <a:rPr lang="en-GB" dirty="0"/>
              <a:t>by a certain dose of drug. 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smtClean="0"/>
              <a:t>Repeated </a:t>
            </a:r>
            <a:r>
              <a:rPr lang="en-GB" dirty="0"/>
              <a:t>doses of chemo needed to </a:t>
            </a:r>
            <a:r>
              <a:rPr lang="en-GB" dirty="0" smtClean="0"/>
              <a:t>achieve </a:t>
            </a:r>
            <a:r>
              <a:rPr lang="en-GB" dirty="0"/>
              <a:t>tumour control.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dirty="0"/>
          </a:p>
        </p:txBody>
      </p:sp>
      <p:pic>
        <p:nvPicPr>
          <p:cNvPr id="14" name="Picture 13" descr="http://www.d.umn.edu/~jfitzake/Lectures/DMED/Antineoplastics/GeneralConcepts/logkill2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19" y="2276872"/>
            <a:ext cx="3441819" cy="39688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416250" y="3730280"/>
            <a:ext cx="3744416" cy="738664"/>
          </a:xfrm>
          <a:prstGeom prst="rect">
            <a:avLst/>
          </a:prstGeom>
          <a:solidFill>
            <a:srgbClr val="386A57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Curative primary therapy. Give enough doses of chemotherapy that cumulative cell kill brings number of tumour </a:t>
            </a:r>
            <a:r>
              <a:rPr lang="en-GB" sz="1400" dirty="0" err="1" smtClean="0">
                <a:solidFill>
                  <a:schemeClr val="bg1"/>
                </a:solidFill>
              </a:rPr>
              <a:t>clonogens</a:t>
            </a:r>
            <a:r>
              <a:rPr lang="en-GB" sz="1400" dirty="0" smtClean="0">
                <a:solidFill>
                  <a:schemeClr val="bg1"/>
                </a:solidFill>
              </a:rPr>
              <a:t> near to zero</a:t>
            </a:r>
            <a:endParaRPr lang="en-GB" sz="1400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>
            <a:stCxn id="2" idx="1"/>
          </p:cNvCxnSpPr>
          <p:nvPr/>
        </p:nvCxnSpPr>
        <p:spPr>
          <a:xfrm flipH="1">
            <a:off x="3275856" y="4099612"/>
            <a:ext cx="1140394" cy="553524"/>
          </a:xfrm>
          <a:prstGeom prst="straightConnector1">
            <a:avLst/>
          </a:prstGeom>
          <a:ln>
            <a:solidFill>
              <a:srgbClr val="386A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414177" y="4996497"/>
            <a:ext cx="3744416" cy="738664"/>
          </a:xfrm>
          <a:prstGeom prst="rect">
            <a:avLst/>
          </a:prstGeom>
          <a:solidFill>
            <a:srgbClr val="386A57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Adjuvant therapy. Surgeon has removed most of the tumour </a:t>
            </a:r>
            <a:r>
              <a:rPr lang="en-GB" sz="1400" dirty="0" err="1" smtClean="0">
                <a:solidFill>
                  <a:schemeClr val="bg1"/>
                </a:solidFill>
              </a:rPr>
              <a:t>clonogens</a:t>
            </a:r>
            <a:r>
              <a:rPr lang="en-GB" sz="1400" dirty="0" smtClean="0">
                <a:solidFill>
                  <a:schemeClr val="bg1"/>
                </a:solidFill>
              </a:rPr>
              <a:t>. Less doses needed to bring tumour </a:t>
            </a:r>
            <a:r>
              <a:rPr lang="en-GB" sz="1400" dirty="0" err="1" smtClean="0">
                <a:solidFill>
                  <a:schemeClr val="bg1"/>
                </a:solidFill>
              </a:rPr>
              <a:t>clonogens</a:t>
            </a:r>
            <a:r>
              <a:rPr lang="en-GB" sz="1400" dirty="0" smtClean="0">
                <a:solidFill>
                  <a:schemeClr val="bg1"/>
                </a:solidFill>
              </a:rPr>
              <a:t> down to zero</a:t>
            </a:r>
            <a:endParaRPr lang="en-GB" sz="1400" dirty="0">
              <a:solidFill>
                <a:schemeClr val="bg1"/>
              </a:solidFill>
            </a:endParaRPr>
          </a:p>
        </p:txBody>
      </p:sp>
      <p:cxnSp>
        <p:nvCxnSpPr>
          <p:cNvPr id="20" name="Straight Arrow Connector 19"/>
          <p:cNvCxnSpPr>
            <a:stCxn id="19" idx="1"/>
          </p:cNvCxnSpPr>
          <p:nvPr/>
        </p:nvCxnSpPr>
        <p:spPr>
          <a:xfrm flipH="1">
            <a:off x="2662315" y="5365829"/>
            <a:ext cx="1751862" cy="348936"/>
          </a:xfrm>
          <a:prstGeom prst="straightConnector1">
            <a:avLst/>
          </a:prstGeom>
          <a:ln>
            <a:solidFill>
              <a:srgbClr val="386A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414177" y="2381795"/>
            <a:ext cx="3744416" cy="738664"/>
          </a:xfrm>
          <a:prstGeom prst="rect">
            <a:avLst/>
          </a:prstGeom>
          <a:solidFill>
            <a:srgbClr val="386A57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Palliative therapy. Chemo does not sterilise tumour, but  slows rate of tumour growth so as to cause less symptoms, and prolong survival</a:t>
            </a:r>
            <a:endParaRPr lang="en-GB" sz="1400" dirty="0">
              <a:solidFill>
                <a:schemeClr val="bg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3275856" y="2694405"/>
            <a:ext cx="1113974" cy="343361"/>
          </a:xfrm>
          <a:prstGeom prst="straightConnector1">
            <a:avLst/>
          </a:prstGeom>
          <a:ln>
            <a:solidFill>
              <a:srgbClr val="386A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1217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" y="0"/>
            <a:ext cx="9144001" cy="6858001"/>
            <a:chOff x="-1" y="0"/>
            <a:chExt cx="9144001" cy="6858001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16632"/>
            </a:xfrm>
            <a:prstGeom prst="rect">
              <a:avLst/>
            </a:prstGeom>
            <a:gradFill flip="none" rotWithShape="1">
              <a:gsLst>
                <a:gs pos="0">
                  <a:srgbClr val="386A57"/>
                </a:gs>
                <a:gs pos="100000">
                  <a:srgbClr val="61B9B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589097"/>
              <a:ext cx="9144000" cy="268904"/>
            </a:xfrm>
            <a:prstGeom prst="rect">
              <a:avLst/>
            </a:prstGeom>
            <a:gradFill flip="none" rotWithShape="1">
              <a:gsLst>
                <a:gs pos="0">
                  <a:srgbClr val="386A57"/>
                </a:gs>
                <a:gs pos="100000">
                  <a:srgbClr val="61B9B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-3341526" y="3399841"/>
              <a:ext cx="6799684" cy="116633"/>
            </a:xfrm>
            <a:prstGeom prst="rect">
              <a:avLst/>
            </a:prstGeom>
            <a:solidFill>
              <a:srgbClr val="386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5685842" y="3367232"/>
              <a:ext cx="6799684" cy="116633"/>
            </a:xfrm>
            <a:prstGeom prst="rect">
              <a:avLst/>
            </a:prstGeom>
            <a:solidFill>
              <a:srgbClr val="61B9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16633" y="6589097"/>
            <a:ext cx="4887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w Cen MT Condensed" panose="020B0606020104020203" pitchFamily="34" charset="0"/>
              </a:rPr>
              <a:t>Lecture 3 </a:t>
            </a:r>
            <a:r>
              <a:rPr lang="en-US" sz="1400" dirty="0">
                <a:solidFill>
                  <a:srgbClr val="61B9BB"/>
                </a:solidFill>
                <a:latin typeface="Tw Cen MT Condensed" panose="020B0606020104020203" pitchFamily="34" charset="0"/>
              </a:rPr>
              <a:t>|</a:t>
            </a:r>
            <a:r>
              <a:rPr lang="en-US" sz="1400" dirty="0">
                <a:solidFill>
                  <a:schemeClr val="bg1"/>
                </a:solidFill>
                <a:latin typeface="Tw Cen MT Condensed" panose="020B0606020104020203" pitchFamily="34" charset="0"/>
              </a:rPr>
              <a:t> Intro to Chemo &amp; </a:t>
            </a:r>
            <a:r>
              <a:rPr lang="en-US" sz="1400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Biologicals</a:t>
            </a:r>
            <a:endParaRPr lang="en-GB" sz="14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44624"/>
            <a:ext cx="813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w Cen MT" panose="020B0602020104020603" pitchFamily="34" charset="0"/>
              </a:rPr>
              <a:t>Chemotherapy dosing</a:t>
            </a:r>
            <a:endParaRPr lang="en-GB" sz="4400" dirty="0">
              <a:latin typeface="Tw Cen MT" panose="020B06020201040206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520" y="1124744"/>
            <a:ext cx="60272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smtClean="0"/>
              <a:t>Determine lethal concentration in animal model (LC50)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smtClean="0"/>
              <a:t>First into Man studies will start at some small percentage of LC50 and gradually increase dose until you get to maximum tolerated dose (MTD)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smtClean="0"/>
              <a:t>Most chemotherapy is dosed by body surface area, as this is a good surrogate for drug clearance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smtClean="0"/>
              <a:t>Some biologicals dosed by body weight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smtClean="0"/>
              <a:t>Carboplatin dosed according to GFR (area under creatinine clearance curve)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dirty="0"/>
          </a:p>
        </p:txBody>
      </p:sp>
      <p:pic>
        <p:nvPicPr>
          <p:cNvPr id="10244" name="Picture 4" descr="http://www.epgonline.org/images/novartis_opthalmics/794_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736" y="1203780"/>
            <a:ext cx="2613752" cy="244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3068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" y="0"/>
            <a:ext cx="9144001" cy="6858001"/>
            <a:chOff x="-1" y="0"/>
            <a:chExt cx="9144001" cy="6858001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16632"/>
            </a:xfrm>
            <a:prstGeom prst="rect">
              <a:avLst/>
            </a:prstGeom>
            <a:gradFill flip="none" rotWithShape="1">
              <a:gsLst>
                <a:gs pos="0">
                  <a:srgbClr val="386A57"/>
                </a:gs>
                <a:gs pos="100000">
                  <a:srgbClr val="61B9B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589097"/>
              <a:ext cx="9144000" cy="268904"/>
            </a:xfrm>
            <a:prstGeom prst="rect">
              <a:avLst/>
            </a:prstGeom>
            <a:gradFill flip="none" rotWithShape="1">
              <a:gsLst>
                <a:gs pos="0">
                  <a:srgbClr val="386A57"/>
                </a:gs>
                <a:gs pos="100000">
                  <a:srgbClr val="61B9B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-3341526" y="3399841"/>
              <a:ext cx="6799684" cy="116633"/>
            </a:xfrm>
            <a:prstGeom prst="rect">
              <a:avLst/>
            </a:prstGeom>
            <a:solidFill>
              <a:srgbClr val="386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5685842" y="3367232"/>
              <a:ext cx="6799684" cy="116633"/>
            </a:xfrm>
            <a:prstGeom prst="rect">
              <a:avLst/>
            </a:prstGeom>
            <a:solidFill>
              <a:srgbClr val="61B9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16633" y="6589097"/>
            <a:ext cx="4887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w Cen MT Condensed" panose="020B0606020104020203" pitchFamily="34" charset="0"/>
              </a:rPr>
              <a:t>Lecture 3 </a:t>
            </a:r>
            <a:r>
              <a:rPr lang="en-US" sz="1400" dirty="0">
                <a:solidFill>
                  <a:srgbClr val="61B9BB"/>
                </a:solidFill>
                <a:latin typeface="Tw Cen MT Condensed" panose="020B0606020104020203" pitchFamily="34" charset="0"/>
              </a:rPr>
              <a:t>|</a:t>
            </a:r>
            <a:r>
              <a:rPr lang="en-US" sz="1400" dirty="0">
                <a:solidFill>
                  <a:schemeClr val="bg1"/>
                </a:solidFill>
                <a:latin typeface="Tw Cen MT Condensed" panose="020B0606020104020203" pitchFamily="34" charset="0"/>
              </a:rPr>
              <a:t> Intro to Chemo &amp; </a:t>
            </a:r>
            <a:r>
              <a:rPr lang="en-US" sz="1400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Biologicals</a:t>
            </a:r>
            <a:endParaRPr lang="en-GB" sz="14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6633" y="44624"/>
            <a:ext cx="89107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w Cen MT" panose="020B0602020104020603" pitchFamily="34" charset="0"/>
              </a:rPr>
              <a:t>Chemotherapy scheduling</a:t>
            </a:r>
            <a:endParaRPr lang="en-GB" sz="4400" dirty="0">
              <a:latin typeface="Tw Cen MT" panose="020B06020201040206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520" y="1124744"/>
            <a:ext cx="597666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smtClean="0"/>
              <a:t>Most standard chemo given on a 3 weekly cycle, because bone marrow takes 3 weeks to recover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smtClean="0"/>
              <a:t>Some agents e.g. </a:t>
            </a:r>
            <a:r>
              <a:rPr lang="en-GB" dirty="0" err="1" smtClean="0"/>
              <a:t>Procarbazine</a:t>
            </a:r>
            <a:r>
              <a:rPr lang="en-GB" dirty="0" smtClean="0"/>
              <a:t> cause delayed bone marrow suppression so given on 6 weekly cycle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smtClean="0"/>
              <a:t>If operating in steep region of dose response curve, may with to increase dose to enhance effect.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smtClean="0"/>
              <a:t>Can increase dose a little (</a:t>
            </a:r>
            <a:r>
              <a:rPr lang="en-GB" b="1" dirty="0" smtClean="0">
                <a:solidFill>
                  <a:srgbClr val="386A57"/>
                </a:solidFill>
              </a:rPr>
              <a:t>dose intensity</a:t>
            </a:r>
            <a:r>
              <a:rPr lang="en-GB" dirty="0" smtClean="0"/>
              <a:t>) or decrease interval between doses (</a:t>
            </a:r>
            <a:r>
              <a:rPr lang="en-GB" b="1" dirty="0" smtClean="0">
                <a:solidFill>
                  <a:srgbClr val="386A57"/>
                </a:solidFill>
              </a:rPr>
              <a:t>dose density</a:t>
            </a:r>
            <a:r>
              <a:rPr lang="en-GB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smtClean="0"/>
              <a:t>Accelerated chemo is given more frequently to increase dose density, but often requires co-administration of supporting therapies (GCSF, antibiotics) to prevent bone marrow suppression &amp; </a:t>
            </a:r>
            <a:r>
              <a:rPr lang="en-GB" dirty="0" err="1" smtClean="0"/>
              <a:t>neutropaenic</a:t>
            </a:r>
            <a:r>
              <a:rPr lang="en-GB" dirty="0" smtClean="0"/>
              <a:t> sepsis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smtClean="0"/>
              <a:t>High dose chemotherapy is giving doses beyond MTD to deliberately ablate marrow, which is then rescued with stem-cell </a:t>
            </a:r>
            <a:r>
              <a:rPr lang="en-GB" dirty="0" err="1" smtClean="0"/>
              <a:t>ransplantation</a:t>
            </a:r>
            <a:r>
              <a:rPr lang="en-GB" dirty="0" smtClean="0"/>
              <a:t> (bone marrow transplants)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i="1" dirty="0" smtClean="0"/>
              <a:t>Briefly, high dose chemotherapy was used for adjuvant treatment of high risk breast cancer. Women died for what was turned out to be sham evidence (</a:t>
            </a:r>
            <a:r>
              <a:rPr lang="en-GB" i="1" dirty="0" err="1" smtClean="0"/>
              <a:t>Dr.</a:t>
            </a:r>
            <a:r>
              <a:rPr lang="en-GB" i="1" dirty="0" smtClean="0"/>
              <a:t> </a:t>
            </a:r>
            <a:r>
              <a:rPr lang="en-GB" i="1" dirty="0" err="1" smtClean="0"/>
              <a:t>Bezwoda</a:t>
            </a:r>
            <a:r>
              <a:rPr lang="en-GB" i="1" dirty="0" smtClean="0"/>
              <a:t> scandal)</a:t>
            </a:r>
            <a:endParaRPr lang="en-GB" i="1" dirty="0"/>
          </a:p>
        </p:txBody>
      </p:sp>
      <p:pic>
        <p:nvPicPr>
          <p:cNvPr id="11" name="Picture 10" descr="http://media.pharmacologycorner.com/wp-content/uploads/2011/01/ed50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03109"/>
            <a:ext cx="2736304" cy="21978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00150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" y="0"/>
            <a:ext cx="9144001" cy="6858001"/>
            <a:chOff x="-1" y="0"/>
            <a:chExt cx="9144001" cy="6858001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16632"/>
            </a:xfrm>
            <a:prstGeom prst="rect">
              <a:avLst/>
            </a:prstGeom>
            <a:gradFill flip="none" rotWithShape="1">
              <a:gsLst>
                <a:gs pos="0">
                  <a:srgbClr val="386A57"/>
                </a:gs>
                <a:gs pos="100000">
                  <a:srgbClr val="61B9B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589097"/>
              <a:ext cx="9144000" cy="268904"/>
            </a:xfrm>
            <a:prstGeom prst="rect">
              <a:avLst/>
            </a:prstGeom>
            <a:gradFill flip="none" rotWithShape="1">
              <a:gsLst>
                <a:gs pos="0">
                  <a:srgbClr val="386A57"/>
                </a:gs>
                <a:gs pos="100000">
                  <a:srgbClr val="61B9B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-3341526" y="3399841"/>
              <a:ext cx="6799684" cy="116633"/>
            </a:xfrm>
            <a:prstGeom prst="rect">
              <a:avLst/>
            </a:prstGeom>
            <a:solidFill>
              <a:srgbClr val="386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5685842" y="3367232"/>
              <a:ext cx="6799684" cy="116633"/>
            </a:xfrm>
            <a:prstGeom prst="rect">
              <a:avLst/>
            </a:prstGeom>
            <a:solidFill>
              <a:srgbClr val="61B9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16633" y="6589097"/>
            <a:ext cx="4887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w Cen MT Condensed" panose="020B0606020104020203" pitchFamily="34" charset="0"/>
              </a:rPr>
              <a:t>Lecture 3 </a:t>
            </a:r>
            <a:r>
              <a:rPr lang="en-US" sz="1400" dirty="0">
                <a:solidFill>
                  <a:srgbClr val="61B9BB"/>
                </a:solidFill>
                <a:latin typeface="Tw Cen MT Condensed" panose="020B0606020104020203" pitchFamily="34" charset="0"/>
              </a:rPr>
              <a:t>|</a:t>
            </a:r>
            <a:r>
              <a:rPr lang="en-US" sz="1400" dirty="0">
                <a:solidFill>
                  <a:schemeClr val="bg1"/>
                </a:solidFill>
                <a:latin typeface="Tw Cen MT Condensed" panose="020B0606020104020203" pitchFamily="34" charset="0"/>
              </a:rPr>
              <a:t> Intro to Chemo &amp; </a:t>
            </a:r>
            <a:r>
              <a:rPr lang="en-US" sz="1400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Biologicals</a:t>
            </a:r>
            <a:endParaRPr lang="en-GB" sz="14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6633" y="44624"/>
            <a:ext cx="89107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w Cen MT" panose="020B0602020104020603" pitchFamily="34" charset="0"/>
              </a:rPr>
              <a:t>Chemotherapy resistance</a:t>
            </a:r>
            <a:endParaRPr lang="en-GB" sz="4400" dirty="0">
              <a:latin typeface="Tw Cen MT" panose="020B06020201040206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520" y="1124744"/>
            <a:ext cx="496855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dirty="0"/>
              <a:t>Primary resistance (no response ab initio</a:t>
            </a:r>
            <a:r>
              <a:rPr lang="en-GB" sz="2000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dirty="0"/>
              <a:t>Acquired resistance. </a:t>
            </a:r>
            <a:r>
              <a:rPr lang="en-GB" sz="2000" dirty="0" err="1"/>
              <a:t>Adapation</a:t>
            </a:r>
            <a:r>
              <a:rPr lang="en-GB" sz="2000" dirty="0"/>
              <a:t> / mutation.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2000" dirty="0" smtClean="0"/>
              <a:t>Enhance </a:t>
            </a:r>
            <a:r>
              <a:rPr lang="en-GB" sz="2000" dirty="0"/>
              <a:t>drug efflux </a:t>
            </a:r>
            <a:r>
              <a:rPr lang="en-GB" sz="2000" dirty="0" smtClean="0"/>
              <a:t>out of cell (P-glycoprotein </a:t>
            </a:r>
            <a:r>
              <a:rPr lang="en-GB" sz="2000" dirty="0"/>
              <a:t>transporters)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2000" dirty="0"/>
              <a:t>Multidrug </a:t>
            </a:r>
            <a:r>
              <a:rPr lang="en-GB" sz="2000" dirty="0" smtClean="0"/>
              <a:t>resistance </a:t>
            </a:r>
            <a:r>
              <a:rPr lang="en-GB" sz="2000" dirty="0"/>
              <a:t>protein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2000" dirty="0" smtClean="0"/>
              <a:t>Compartmentalisation / reduced </a:t>
            </a:r>
            <a:r>
              <a:rPr lang="en-GB" sz="2000" dirty="0"/>
              <a:t>uptake </a:t>
            </a:r>
            <a:r>
              <a:rPr lang="en-GB" sz="2000" dirty="0" smtClean="0"/>
              <a:t>of agent into </a:t>
            </a:r>
            <a:r>
              <a:rPr lang="en-GB" sz="2000" dirty="0"/>
              <a:t>nucleus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2000" dirty="0" err="1"/>
              <a:t>Upregulate</a:t>
            </a:r>
            <a:r>
              <a:rPr lang="en-GB" sz="2000" dirty="0"/>
              <a:t> the target enzyme / pathway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2000" dirty="0"/>
              <a:t>Rapid repair of DNA </a:t>
            </a:r>
            <a:r>
              <a:rPr lang="en-GB" sz="2000" dirty="0" smtClean="0"/>
              <a:t>lesions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2000" dirty="0" smtClean="0"/>
              <a:t>Abrogation of apoptosis pathway</a:t>
            </a:r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i="1" dirty="0"/>
          </a:p>
        </p:txBody>
      </p:sp>
      <p:pic>
        <p:nvPicPr>
          <p:cNvPr id="15362" name="Picture 2" descr="http://www.discoverymedicine.com/Michael-M-Gottesman/files/2009/08/gottesman_31_fig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13583"/>
            <a:ext cx="369705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1519" y="5000396"/>
            <a:ext cx="866561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dirty="0" smtClean="0"/>
              <a:t>Combination chemo and sequenced chemo help overcome resistance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9271855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" y="0"/>
            <a:ext cx="9144001" cy="6858001"/>
            <a:chOff x="-1" y="0"/>
            <a:chExt cx="9144001" cy="6858001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16632"/>
            </a:xfrm>
            <a:prstGeom prst="rect">
              <a:avLst/>
            </a:prstGeom>
            <a:gradFill flip="none" rotWithShape="1">
              <a:gsLst>
                <a:gs pos="0">
                  <a:srgbClr val="386A57"/>
                </a:gs>
                <a:gs pos="100000">
                  <a:srgbClr val="61B9B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589097"/>
              <a:ext cx="9144000" cy="268904"/>
            </a:xfrm>
            <a:prstGeom prst="rect">
              <a:avLst/>
            </a:prstGeom>
            <a:gradFill flip="none" rotWithShape="1">
              <a:gsLst>
                <a:gs pos="0">
                  <a:srgbClr val="386A57"/>
                </a:gs>
                <a:gs pos="100000">
                  <a:srgbClr val="61B9B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-3341526" y="3399841"/>
              <a:ext cx="6799684" cy="116633"/>
            </a:xfrm>
            <a:prstGeom prst="rect">
              <a:avLst/>
            </a:prstGeom>
            <a:solidFill>
              <a:srgbClr val="386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5685842" y="3367232"/>
              <a:ext cx="6799684" cy="116633"/>
            </a:xfrm>
            <a:prstGeom prst="rect">
              <a:avLst/>
            </a:prstGeom>
            <a:solidFill>
              <a:srgbClr val="61B9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16633" y="6589097"/>
            <a:ext cx="4887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w Cen MT Condensed" panose="020B0606020104020203" pitchFamily="34" charset="0"/>
              </a:rPr>
              <a:t>Lecture 3 </a:t>
            </a:r>
            <a:r>
              <a:rPr lang="en-US" sz="1400" dirty="0">
                <a:solidFill>
                  <a:srgbClr val="61B9BB"/>
                </a:solidFill>
                <a:latin typeface="Tw Cen MT Condensed" panose="020B0606020104020203" pitchFamily="34" charset="0"/>
              </a:rPr>
              <a:t>|</a:t>
            </a:r>
            <a:r>
              <a:rPr lang="en-US" sz="1400" dirty="0">
                <a:solidFill>
                  <a:schemeClr val="bg1"/>
                </a:solidFill>
                <a:latin typeface="Tw Cen MT Condensed" panose="020B0606020104020203" pitchFamily="34" charset="0"/>
              </a:rPr>
              <a:t> Intro to Chemo &amp; </a:t>
            </a:r>
            <a:r>
              <a:rPr lang="en-US" sz="1400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Biologicals</a:t>
            </a:r>
            <a:endParaRPr lang="en-GB" sz="14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6633" y="44624"/>
            <a:ext cx="89107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w Cen MT" panose="020B0602020104020603" pitchFamily="34" charset="0"/>
              </a:rPr>
              <a:t>Toxicity of chemotherapy</a:t>
            </a:r>
            <a:endParaRPr lang="en-GB" sz="4400" dirty="0">
              <a:latin typeface="Tw Cen MT" panose="020B06020201040206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520" y="1124744"/>
            <a:ext cx="842493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smtClean="0">
                <a:solidFill>
                  <a:srgbClr val="386A57"/>
                </a:solidFill>
              </a:rPr>
              <a:t>Nausea &amp; vomiting </a:t>
            </a:r>
            <a:r>
              <a:rPr lang="en-GB" dirty="0" smtClean="0"/>
              <a:t>: triggered by area </a:t>
            </a:r>
            <a:r>
              <a:rPr lang="en-GB" dirty="0" err="1" smtClean="0"/>
              <a:t>postrema</a:t>
            </a:r>
            <a:r>
              <a:rPr lang="en-GB" dirty="0" smtClean="0"/>
              <a:t> near 4</a:t>
            </a:r>
            <a:r>
              <a:rPr lang="en-GB" baseline="30000" dirty="0" smtClean="0"/>
              <a:t>th</a:t>
            </a:r>
            <a:r>
              <a:rPr lang="en-GB" dirty="0" smtClean="0"/>
              <a:t> ventricle. Its blood vessels do not contain tight junctions, allowing it to ‘sample’ what is circulating in blood stream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smtClean="0"/>
              <a:t>Control of emesis revolutionised by availability of 5HT3 antagonists (</a:t>
            </a:r>
            <a:r>
              <a:rPr lang="en-GB" dirty="0" err="1" smtClean="0"/>
              <a:t>Ondansetron</a:t>
            </a:r>
            <a:r>
              <a:rPr lang="en-GB" dirty="0" smtClean="0"/>
              <a:t>) in 1991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err="1" smtClean="0"/>
              <a:t>Aprepitant</a:t>
            </a:r>
            <a:r>
              <a:rPr lang="en-GB" dirty="0" smtClean="0"/>
              <a:t> (NK1 receptor antagonist) used as add in to </a:t>
            </a:r>
            <a:r>
              <a:rPr lang="en-GB" dirty="0" err="1" smtClean="0"/>
              <a:t>Ondansetron</a:t>
            </a:r>
            <a:r>
              <a:rPr lang="en-GB" dirty="0" smtClean="0"/>
              <a:t> in most severe cases of CINV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smtClean="0"/>
              <a:t>Highly </a:t>
            </a:r>
            <a:r>
              <a:rPr lang="en-GB" dirty="0" err="1" smtClean="0"/>
              <a:t>emetogenic</a:t>
            </a:r>
            <a:r>
              <a:rPr lang="en-GB" dirty="0" smtClean="0"/>
              <a:t> regimens (Use 5HT3 antagonists)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386A57"/>
                </a:solidFill>
              </a:rPr>
              <a:t>Cisplatin, </a:t>
            </a:r>
            <a:r>
              <a:rPr lang="en-GB" dirty="0" err="1" smtClean="0">
                <a:solidFill>
                  <a:srgbClr val="386A57"/>
                </a:solidFill>
              </a:rPr>
              <a:t>Dacarbazine</a:t>
            </a:r>
            <a:r>
              <a:rPr lang="en-GB" dirty="0" smtClean="0">
                <a:solidFill>
                  <a:srgbClr val="386A57"/>
                </a:solidFill>
              </a:rPr>
              <a:t>, </a:t>
            </a:r>
            <a:r>
              <a:rPr lang="en-GB" dirty="0" err="1" smtClean="0">
                <a:solidFill>
                  <a:srgbClr val="386A57"/>
                </a:solidFill>
              </a:rPr>
              <a:t>Streptozocin</a:t>
            </a:r>
            <a:endParaRPr lang="en-GB" dirty="0" smtClean="0">
              <a:solidFill>
                <a:srgbClr val="386A57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386A57"/>
                </a:solidFill>
              </a:rPr>
              <a:t>ABVD, AC, BEP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smtClean="0"/>
              <a:t>Moderately </a:t>
            </a:r>
            <a:r>
              <a:rPr lang="en-GB" dirty="0" err="1" smtClean="0"/>
              <a:t>emetogenic</a:t>
            </a:r>
            <a:r>
              <a:rPr lang="en-GB" dirty="0" smtClean="0"/>
              <a:t> agents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386A57"/>
                </a:solidFill>
              </a:rPr>
              <a:t>Methotrexate, Carboplatin, Doxorubicin, </a:t>
            </a:r>
            <a:r>
              <a:rPr lang="en-GB" dirty="0" err="1" smtClean="0">
                <a:solidFill>
                  <a:srgbClr val="386A57"/>
                </a:solidFill>
              </a:rPr>
              <a:t>Docetaxel</a:t>
            </a:r>
            <a:r>
              <a:rPr lang="en-GB" dirty="0" smtClean="0">
                <a:solidFill>
                  <a:srgbClr val="386A57"/>
                </a:solidFill>
              </a:rPr>
              <a:t>, Paclitaxel, </a:t>
            </a:r>
            <a:r>
              <a:rPr lang="en-GB" dirty="0" err="1" smtClean="0">
                <a:solidFill>
                  <a:srgbClr val="386A57"/>
                </a:solidFill>
              </a:rPr>
              <a:t>Etoposide</a:t>
            </a:r>
            <a:r>
              <a:rPr lang="en-GB" dirty="0" smtClean="0">
                <a:solidFill>
                  <a:srgbClr val="386A57"/>
                </a:solidFill>
              </a:rPr>
              <a:t>, </a:t>
            </a:r>
            <a:r>
              <a:rPr lang="en-GB" dirty="0" err="1" smtClean="0">
                <a:solidFill>
                  <a:srgbClr val="386A57"/>
                </a:solidFill>
              </a:rPr>
              <a:t>Ifosfamide</a:t>
            </a:r>
            <a:endParaRPr lang="en-GB" dirty="0" smtClean="0">
              <a:solidFill>
                <a:srgbClr val="386A57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386A57"/>
                </a:solidFill>
              </a:rPr>
              <a:t>CHOP &amp; R-CHOP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smtClean="0"/>
              <a:t>Mildly </a:t>
            </a:r>
            <a:r>
              <a:rPr lang="en-GB" dirty="0" err="1" smtClean="0"/>
              <a:t>emetogenic</a:t>
            </a:r>
            <a:r>
              <a:rPr lang="en-GB" dirty="0" smtClean="0"/>
              <a:t> agents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 smtClean="0">
                <a:solidFill>
                  <a:srgbClr val="386A57"/>
                </a:solidFill>
              </a:rPr>
              <a:t>Capecitebine</a:t>
            </a:r>
            <a:r>
              <a:rPr lang="en-GB" dirty="0" smtClean="0">
                <a:solidFill>
                  <a:srgbClr val="386A57"/>
                </a:solidFill>
              </a:rPr>
              <a:t>, Temozolomide, Vincristine, </a:t>
            </a:r>
            <a:r>
              <a:rPr lang="en-GB" dirty="0" err="1" smtClean="0">
                <a:solidFill>
                  <a:srgbClr val="386A57"/>
                </a:solidFill>
              </a:rPr>
              <a:t>Bleomycin</a:t>
            </a:r>
            <a:r>
              <a:rPr lang="en-GB" dirty="0" smtClean="0">
                <a:solidFill>
                  <a:srgbClr val="386A57"/>
                </a:solidFill>
              </a:rPr>
              <a:t>, </a:t>
            </a:r>
            <a:r>
              <a:rPr lang="en-GB" dirty="0" err="1" smtClean="0">
                <a:solidFill>
                  <a:srgbClr val="386A57"/>
                </a:solidFill>
              </a:rPr>
              <a:t>Fludarabine</a:t>
            </a:r>
            <a:r>
              <a:rPr lang="en-GB" dirty="0" smtClean="0">
                <a:solidFill>
                  <a:srgbClr val="386A57"/>
                </a:solidFill>
              </a:rPr>
              <a:t>, </a:t>
            </a:r>
            <a:r>
              <a:rPr lang="en-GB" dirty="0" err="1" smtClean="0">
                <a:solidFill>
                  <a:srgbClr val="386A57"/>
                </a:solidFill>
              </a:rPr>
              <a:t>hydroxyurea</a:t>
            </a:r>
            <a:endParaRPr lang="en-GB" dirty="0" smtClean="0">
              <a:solidFill>
                <a:srgbClr val="386A57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60744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" y="0"/>
            <a:ext cx="9144001" cy="6858001"/>
            <a:chOff x="-1" y="0"/>
            <a:chExt cx="9144001" cy="6858001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16632"/>
            </a:xfrm>
            <a:prstGeom prst="rect">
              <a:avLst/>
            </a:prstGeom>
            <a:gradFill flip="none" rotWithShape="1">
              <a:gsLst>
                <a:gs pos="0">
                  <a:srgbClr val="386A57"/>
                </a:gs>
                <a:gs pos="100000">
                  <a:srgbClr val="61B9B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589097"/>
              <a:ext cx="9144000" cy="268904"/>
            </a:xfrm>
            <a:prstGeom prst="rect">
              <a:avLst/>
            </a:prstGeom>
            <a:gradFill flip="none" rotWithShape="1">
              <a:gsLst>
                <a:gs pos="0">
                  <a:srgbClr val="386A57"/>
                </a:gs>
                <a:gs pos="100000">
                  <a:srgbClr val="61B9B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-3341526" y="3399841"/>
              <a:ext cx="6799684" cy="116633"/>
            </a:xfrm>
            <a:prstGeom prst="rect">
              <a:avLst/>
            </a:prstGeom>
            <a:solidFill>
              <a:srgbClr val="386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5685842" y="3367232"/>
              <a:ext cx="6799684" cy="116633"/>
            </a:xfrm>
            <a:prstGeom prst="rect">
              <a:avLst/>
            </a:prstGeom>
            <a:solidFill>
              <a:srgbClr val="61B9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16633" y="6589097"/>
            <a:ext cx="4887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w Cen MT Condensed" panose="020B0606020104020203" pitchFamily="34" charset="0"/>
              </a:rPr>
              <a:t>Lecture 3 </a:t>
            </a:r>
            <a:r>
              <a:rPr lang="en-US" sz="1400" dirty="0">
                <a:solidFill>
                  <a:srgbClr val="61B9BB"/>
                </a:solidFill>
                <a:latin typeface="Tw Cen MT Condensed" panose="020B0606020104020203" pitchFamily="34" charset="0"/>
              </a:rPr>
              <a:t>|</a:t>
            </a:r>
            <a:r>
              <a:rPr lang="en-US" sz="1400" dirty="0">
                <a:solidFill>
                  <a:schemeClr val="bg1"/>
                </a:solidFill>
                <a:latin typeface="Tw Cen MT Condensed" panose="020B0606020104020203" pitchFamily="34" charset="0"/>
              </a:rPr>
              <a:t> Intro to Chemo &amp; </a:t>
            </a:r>
            <a:r>
              <a:rPr lang="en-US" sz="1400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Biologicals</a:t>
            </a:r>
            <a:endParaRPr lang="en-GB" sz="14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6633" y="44624"/>
            <a:ext cx="89107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w Cen MT" panose="020B0602020104020603" pitchFamily="34" charset="0"/>
              </a:rPr>
              <a:t>Acute Toxicity</a:t>
            </a:r>
            <a:endParaRPr lang="en-GB" sz="4400" dirty="0">
              <a:latin typeface="Tw Cen MT" panose="020B06020201040206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520" y="1124744"/>
            <a:ext cx="8424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Dominated </a:t>
            </a:r>
            <a:r>
              <a:rPr lang="en-GB" dirty="0"/>
              <a:t>by rapidly proliferating </a:t>
            </a:r>
            <a:r>
              <a:rPr lang="en-GB" dirty="0" smtClean="0"/>
              <a:t>normal tissue cells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>
                <a:solidFill>
                  <a:srgbClr val="386A57"/>
                </a:solidFill>
              </a:rPr>
              <a:t>Skin &amp; Mucosa </a:t>
            </a:r>
            <a:r>
              <a:rPr lang="en-GB" dirty="0" smtClean="0"/>
              <a:t>: </a:t>
            </a:r>
            <a:r>
              <a:rPr lang="en-GB" dirty="0" err="1" smtClean="0"/>
              <a:t>Mucositis</a:t>
            </a:r>
            <a:r>
              <a:rPr lang="en-GB" dirty="0" smtClean="0"/>
              <a:t> </a:t>
            </a:r>
            <a:r>
              <a:rPr lang="en-GB" dirty="0"/>
              <a:t>|</a:t>
            </a:r>
            <a:r>
              <a:rPr lang="en-GB" dirty="0" smtClean="0"/>
              <a:t> Alopecia | Extravasation of vesicant agents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>
                <a:solidFill>
                  <a:srgbClr val="386A57"/>
                </a:solidFill>
              </a:rPr>
              <a:t>Bone </a:t>
            </a:r>
            <a:r>
              <a:rPr lang="en-GB" dirty="0">
                <a:solidFill>
                  <a:srgbClr val="386A57"/>
                </a:solidFill>
              </a:rPr>
              <a:t>Marrow </a:t>
            </a:r>
            <a:r>
              <a:rPr lang="en-GB" dirty="0"/>
              <a:t>: A</a:t>
            </a:r>
            <a:r>
              <a:rPr lang="en-GB" dirty="0" smtClean="0"/>
              <a:t>naemia | </a:t>
            </a:r>
            <a:r>
              <a:rPr lang="en-GB" dirty="0" err="1"/>
              <a:t>N</a:t>
            </a:r>
            <a:r>
              <a:rPr lang="en-GB" dirty="0" err="1" smtClean="0"/>
              <a:t>eutropaenia</a:t>
            </a:r>
            <a:r>
              <a:rPr lang="en-GB" dirty="0" smtClean="0"/>
              <a:t> | </a:t>
            </a:r>
            <a:r>
              <a:rPr lang="en-GB" dirty="0" err="1"/>
              <a:t>T</a:t>
            </a:r>
            <a:r>
              <a:rPr lang="en-GB" dirty="0" err="1" smtClean="0"/>
              <a:t>hrombocytopaenia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>
                <a:solidFill>
                  <a:srgbClr val="386A57"/>
                </a:solidFill>
              </a:rPr>
              <a:t>Gastrointestinal</a:t>
            </a:r>
            <a:r>
              <a:rPr lang="en-GB" dirty="0" smtClean="0"/>
              <a:t> : diarrhoea | constipation (usually from </a:t>
            </a:r>
            <a:r>
              <a:rPr lang="en-GB" dirty="0" err="1" smtClean="0"/>
              <a:t>antiemetics</a:t>
            </a:r>
            <a:r>
              <a:rPr lang="en-GB" dirty="0" smtClean="0"/>
              <a:t>) | </a:t>
            </a:r>
            <a:r>
              <a:rPr lang="en-GB" dirty="0" err="1" smtClean="0"/>
              <a:t>Typhlitis</a:t>
            </a:r>
            <a:r>
              <a:rPr lang="en-GB" dirty="0" smtClean="0"/>
              <a:t> (</a:t>
            </a:r>
            <a:r>
              <a:rPr lang="en-GB" dirty="0" err="1" smtClean="0"/>
              <a:t>neutropaenic</a:t>
            </a:r>
            <a:r>
              <a:rPr lang="en-GB" dirty="0" smtClean="0"/>
              <a:t> enteritis)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rgbClr val="386A57"/>
                </a:solidFill>
              </a:rPr>
              <a:t>Neurological</a:t>
            </a:r>
            <a:r>
              <a:rPr lang="en-GB" dirty="0" smtClean="0"/>
              <a:t> : encephalopathy (</a:t>
            </a:r>
            <a:r>
              <a:rPr lang="en-GB" dirty="0" err="1" smtClean="0"/>
              <a:t>ifosfamide</a:t>
            </a:r>
            <a:r>
              <a:rPr lang="en-GB" dirty="0" smtClean="0"/>
              <a:t>)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rgbClr val="386A57"/>
                </a:solidFill>
              </a:rPr>
              <a:t>Systemic allergic response </a:t>
            </a:r>
            <a:r>
              <a:rPr lang="en-GB" dirty="0" smtClean="0"/>
              <a:t>: </a:t>
            </a:r>
            <a:r>
              <a:rPr lang="en-GB" dirty="0" err="1" smtClean="0"/>
              <a:t>Taxanes</a:t>
            </a:r>
            <a:endParaRPr lang="en-GB" dirty="0"/>
          </a:p>
          <a:p>
            <a:endParaRPr lang="en-GB" dirty="0"/>
          </a:p>
          <a:p>
            <a:r>
              <a:rPr lang="en-GB" dirty="0" smtClean="0">
                <a:solidFill>
                  <a:srgbClr val="386A57"/>
                </a:solidFill>
              </a:rPr>
              <a:t>Tumour lysis syndrome </a:t>
            </a:r>
            <a:r>
              <a:rPr lang="en-GB" dirty="0" smtClean="0"/>
              <a:t>: Hyperkalaemia | </a:t>
            </a:r>
            <a:r>
              <a:rPr lang="en-GB" dirty="0" err="1" smtClean="0"/>
              <a:t>Hyperuricaemia</a:t>
            </a:r>
            <a:r>
              <a:rPr lang="en-GB" dirty="0" smtClean="0"/>
              <a:t> | Metabolic acidosis | Renal Failure (pre-hydration and allopurinol given before chemo)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28859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" y="0"/>
            <a:ext cx="9144001" cy="6858001"/>
            <a:chOff x="-1" y="0"/>
            <a:chExt cx="9144001" cy="6858001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16632"/>
            </a:xfrm>
            <a:prstGeom prst="rect">
              <a:avLst/>
            </a:prstGeom>
            <a:gradFill flip="none" rotWithShape="1">
              <a:gsLst>
                <a:gs pos="0">
                  <a:srgbClr val="386A57"/>
                </a:gs>
                <a:gs pos="100000">
                  <a:srgbClr val="61B9B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589097"/>
              <a:ext cx="9144000" cy="268904"/>
            </a:xfrm>
            <a:prstGeom prst="rect">
              <a:avLst/>
            </a:prstGeom>
            <a:gradFill flip="none" rotWithShape="1">
              <a:gsLst>
                <a:gs pos="0">
                  <a:srgbClr val="386A57"/>
                </a:gs>
                <a:gs pos="100000">
                  <a:srgbClr val="61B9B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-3341526" y="3399841"/>
              <a:ext cx="6799684" cy="116633"/>
            </a:xfrm>
            <a:prstGeom prst="rect">
              <a:avLst/>
            </a:prstGeom>
            <a:solidFill>
              <a:srgbClr val="386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5685842" y="3367232"/>
              <a:ext cx="6799684" cy="116633"/>
            </a:xfrm>
            <a:prstGeom prst="rect">
              <a:avLst/>
            </a:prstGeom>
            <a:solidFill>
              <a:srgbClr val="61B9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16633" y="6589097"/>
            <a:ext cx="4887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w Cen MT Condensed" panose="020B0606020104020203" pitchFamily="34" charset="0"/>
              </a:rPr>
              <a:t>Lecture 3 </a:t>
            </a:r>
            <a:r>
              <a:rPr lang="en-US" sz="1400" dirty="0">
                <a:solidFill>
                  <a:srgbClr val="61B9BB"/>
                </a:solidFill>
                <a:latin typeface="Tw Cen MT Condensed" panose="020B0606020104020203" pitchFamily="34" charset="0"/>
              </a:rPr>
              <a:t>|</a:t>
            </a:r>
            <a:r>
              <a:rPr lang="en-US" sz="1400" dirty="0">
                <a:solidFill>
                  <a:schemeClr val="bg1"/>
                </a:solidFill>
                <a:latin typeface="Tw Cen MT Condensed" panose="020B0606020104020203" pitchFamily="34" charset="0"/>
              </a:rPr>
              <a:t> Intro to Chemo &amp; </a:t>
            </a:r>
            <a:r>
              <a:rPr lang="en-US" sz="1400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Biologicals</a:t>
            </a:r>
            <a:endParaRPr lang="en-GB" sz="14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6633" y="44624"/>
            <a:ext cx="89107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w Cen MT" panose="020B0602020104020603" pitchFamily="34" charset="0"/>
              </a:rPr>
              <a:t>Late Toxicity</a:t>
            </a:r>
            <a:endParaRPr lang="en-GB" sz="4400" dirty="0">
              <a:latin typeface="Tw Cen MT" panose="020B06020201040206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520" y="1124744"/>
            <a:ext cx="8424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Tissue </a:t>
            </a:r>
            <a:r>
              <a:rPr lang="en-GB" dirty="0"/>
              <a:t>specific </a:t>
            </a:r>
            <a:r>
              <a:rPr lang="en-GB" dirty="0" smtClean="0"/>
              <a:t>effects– </a:t>
            </a:r>
          </a:p>
          <a:p>
            <a:endParaRPr lang="en-GB" dirty="0"/>
          </a:p>
          <a:p>
            <a:r>
              <a:rPr lang="en-GB" dirty="0" smtClean="0">
                <a:solidFill>
                  <a:srgbClr val="386A57"/>
                </a:solidFill>
              </a:rPr>
              <a:t>Cardiac</a:t>
            </a:r>
            <a:r>
              <a:rPr lang="en-GB" dirty="0" smtClean="0"/>
              <a:t> : </a:t>
            </a:r>
            <a:r>
              <a:rPr lang="en-GB" dirty="0" err="1" smtClean="0"/>
              <a:t>Anthacyclines</a:t>
            </a:r>
            <a:r>
              <a:rPr lang="en-GB" dirty="0" smtClean="0"/>
              <a:t> (LVEF), 5FU (coronary arteries)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rgbClr val="386A57"/>
                </a:solidFill>
              </a:rPr>
              <a:t>Renal</a:t>
            </a:r>
            <a:r>
              <a:rPr lang="en-GB" dirty="0" smtClean="0"/>
              <a:t> : Cisplatin, Carboplatin, </a:t>
            </a:r>
            <a:r>
              <a:rPr lang="en-GB" dirty="0" err="1" smtClean="0"/>
              <a:t>Carmustine</a:t>
            </a:r>
            <a:r>
              <a:rPr lang="en-GB" dirty="0" smtClean="0"/>
              <a:t>, High dose Methotrexate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rgbClr val="386A57"/>
                </a:solidFill>
              </a:rPr>
              <a:t>Hepatic</a:t>
            </a:r>
            <a:r>
              <a:rPr lang="en-GB" dirty="0" smtClean="0"/>
              <a:t> : lots!!! (</a:t>
            </a:r>
            <a:r>
              <a:rPr lang="en-GB" dirty="0" err="1" smtClean="0"/>
              <a:t>esp</a:t>
            </a:r>
            <a:r>
              <a:rPr lang="en-GB" dirty="0" smtClean="0"/>
              <a:t> Alkylating agents)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rgbClr val="386A57"/>
                </a:solidFill>
              </a:rPr>
              <a:t>Lung fibrosis </a:t>
            </a:r>
            <a:r>
              <a:rPr lang="en-GB" dirty="0" smtClean="0"/>
              <a:t>: </a:t>
            </a:r>
            <a:r>
              <a:rPr lang="en-GB" dirty="0" err="1" smtClean="0"/>
              <a:t>Bleomycin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>
                <a:solidFill>
                  <a:srgbClr val="386A57"/>
                </a:solidFill>
              </a:rPr>
              <a:t>Nerve toxicity &amp; Deafness </a:t>
            </a:r>
            <a:r>
              <a:rPr lang="en-GB" dirty="0" smtClean="0"/>
              <a:t>: Vincristine, </a:t>
            </a:r>
            <a:r>
              <a:rPr lang="en-GB" dirty="0" err="1" smtClean="0"/>
              <a:t>Oxaliplatin</a:t>
            </a:r>
            <a:r>
              <a:rPr lang="en-GB" dirty="0" smtClean="0"/>
              <a:t>, Cisplatin</a:t>
            </a:r>
          </a:p>
          <a:p>
            <a:endParaRPr lang="en-GB" dirty="0"/>
          </a:p>
          <a:p>
            <a:r>
              <a:rPr lang="en-GB" dirty="0">
                <a:solidFill>
                  <a:srgbClr val="386A57"/>
                </a:solidFill>
              </a:rPr>
              <a:t>Effect on </a:t>
            </a:r>
            <a:r>
              <a:rPr lang="en-GB" dirty="0" smtClean="0">
                <a:solidFill>
                  <a:srgbClr val="386A57"/>
                </a:solidFill>
              </a:rPr>
              <a:t>fertility </a:t>
            </a:r>
            <a:r>
              <a:rPr lang="en-GB" dirty="0" smtClean="0"/>
              <a:t>: </a:t>
            </a:r>
            <a:r>
              <a:rPr lang="en-GB" dirty="0" err="1" smtClean="0"/>
              <a:t>esp</a:t>
            </a:r>
            <a:r>
              <a:rPr lang="en-GB" dirty="0" smtClean="0"/>
              <a:t> </a:t>
            </a:r>
            <a:r>
              <a:rPr lang="en-GB" dirty="0" err="1" smtClean="0"/>
              <a:t>Busulphan</a:t>
            </a:r>
            <a:r>
              <a:rPr lang="en-GB" dirty="0" smtClean="0"/>
              <a:t>, Cisplatin, Carboplatin,  </a:t>
            </a:r>
            <a:r>
              <a:rPr lang="en-GB" dirty="0" err="1" smtClean="0"/>
              <a:t>Chlorambucil</a:t>
            </a:r>
            <a:r>
              <a:rPr lang="en-GB" dirty="0" smtClean="0"/>
              <a:t>, Cyclophosphamide, Doxorubicin, </a:t>
            </a:r>
            <a:r>
              <a:rPr lang="en-GB" dirty="0" err="1" smtClean="0"/>
              <a:t>Ifosfamide</a:t>
            </a:r>
            <a:r>
              <a:rPr lang="en-GB" dirty="0" smtClean="0"/>
              <a:t>, </a:t>
            </a:r>
            <a:r>
              <a:rPr lang="en-GB" dirty="0" err="1" smtClean="0"/>
              <a:t>Procarbazine</a:t>
            </a:r>
            <a:r>
              <a:rPr lang="en-GB" dirty="0" smtClean="0"/>
              <a:t>, Temozolomide</a:t>
            </a:r>
          </a:p>
          <a:p>
            <a:endParaRPr lang="en-GB" dirty="0"/>
          </a:p>
          <a:p>
            <a:r>
              <a:rPr lang="en-GB" dirty="0" smtClean="0">
                <a:solidFill>
                  <a:srgbClr val="386A57"/>
                </a:solidFill>
              </a:rPr>
              <a:t>Carcinogenicity </a:t>
            </a:r>
            <a:r>
              <a:rPr lang="en-GB" dirty="0">
                <a:solidFill>
                  <a:srgbClr val="386A57"/>
                </a:solidFill>
              </a:rPr>
              <a:t>and </a:t>
            </a:r>
            <a:r>
              <a:rPr lang="en-GB" dirty="0" smtClean="0">
                <a:solidFill>
                  <a:srgbClr val="386A57"/>
                </a:solidFill>
              </a:rPr>
              <a:t>teratogenicity </a:t>
            </a:r>
            <a:endParaRPr lang="en-GB" dirty="0">
              <a:solidFill>
                <a:srgbClr val="386A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7197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" y="0"/>
            <a:ext cx="9144001" cy="6858001"/>
            <a:chOff x="-1" y="0"/>
            <a:chExt cx="9144001" cy="6858001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16632"/>
            </a:xfrm>
            <a:prstGeom prst="rect">
              <a:avLst/>
            </a:prstGeom>
            <a:gradFill flip="none" rotWithShape="1">
              <a:gsLst>
                <a:gs pos="0">
                  <a:srgbClr val="386A57"/>
                </a:gs>
                <a:gs pos="100000">
                  <a:srgbClr val="61B9B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589097"/>
              <a:ext cx="9144000" cy="268904"/>
            </a:xfrm>
            <a:prstGeom prst="rect">
              <a:avLst/>
            </a:prstGeom>
            <a:gradFill flip="none" rotWithShape="1">
              <a:gsLst>
                <a:gs pos="0">
                  <a:srgbClr val="386A57"/>
                </a:gs>
                <a:gs pos="100000">
                  <a:srgbClr val="61B9B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-3341526" y="3399841"/>
              <a:ext cx="6799684" cy="116633"/>
            </a:xfrm>
            <a:prstGeom prst="rect">
              <a:avLst/>
            </a:prstGeom>
            <a:solidFill>
              <a:srgbClr val="386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5685842" y="3367232"/>
              <a:ext cx="6799684" cy="116633"/>
            </a:xfrm>
            <a:prstGeom prst="rect">
              <a:avLst/>
            </a:prstGeom>
            <a:solidFill>
              <a:srgbClr val="61B9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16633" y="6589097"/>
            <a:ext cx="4887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w Cen MT Condensed" panose="020B0606020104020203" pitchFamily="34" charset="0"/>
              </a:rPr>
              <a:t>Lecture 3 </a:t>
            </a:r>
            <a:r>
              <a:rPr lang="en-US" sz="1400" dirty="0">
                <a:solidFill>
                  <a:srgbClr val="61B9BB"/>
                </a:solidFill>
                <a:latin typeface="Tw Cen MT Condensed" panose="020B0606020104020203" pitchFamily="34" charset="0"/>
              </a:rPr>
              <a:t>|</a:t>
            </a:r>
            <a:r>
              <a:rPr lang="en-US" sz="1400" dirty="0">
                <a:solidFill>
                  <a:schemeClr val="bg1"/>
                </a:solidFill>
                <a:latin typeface="Tw Cen MT Condensed" panose="020B0606020104020203" pitchFamily="34" charset="0"/>
              </a:rPr>
              <a:t> Intro to Chemo &amp; </a:t>
            </a:r>
            <a:r>
              <a:rPr lang="en-US" sz="1400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Biologicals</a:t>
            </a:r>
            <a:endParaRPr lang="en-GB" sz="14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2657" y="4653136"/>
            <a:ext cx="66876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w Cen MT" panose="020B0602020104020603" pitchFamily="34" charset="0"/>
              </a:rPr>
              <a:t>Introduction to biological therapies</a:t>
            </a:r>
            <a:endParaRPr lang="en-GB" sz="4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6801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" y="0"/>
            <a:ext cx="9144001" cy="6858001"/>
            <a:chOff x="-1" y="0"/>
            <a:chExt cx="9144001" cy="6858001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16632"/>
            </a:xfrm>
            <a:prstGeom prst="rect">
              <a:avLst/>
            </a:prstGeom>
            <a:gradFill flip="none" rotWithShape="1">
              <a:gsLst>
                <a:gs pos="0">
                  <a:srgbClr val="386A57"/>
                </a:gs>
                <a:gs pos="100000">
                  <a:srgbClr val="61B9B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589097"/>
              <a:ext cx="9144000" cy="268904"/>
            </a:xfrm>
            <a:prstGeom prst="rect">
              <a:avLst/>
            </a:prstGeom>
            <a:gradFill flip="none" rotWithShape="1">
              <a:gsLst>
                <a:gs pos="0">
                  <a:srgbClr val="386A57"/>
                </a:gs>
                <a:gs pos="100000">
                  <a:srgbClr val="61B9B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-3341526" y="3399841"/>
              <a:ext cx="6799684" cy="116633"/>
            </a:xfrm>
            <a:prstGeom prst="rect">
              <a:avLst/>
            </a:prstGeom>
            <a:solidFill>
              <a:srgbClr val="386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5685842" y="3367232"/>
              <a:ext cx="6799684" cy="116633"/>
            </a:xfrm>
            <a:prstGeom prst="rect">
              <a:avLst/>
            </a:prstGeom>
            <a:solidFill>
              <a:srgbClr val="61B9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16633" y="6589097"/>
            <a:ext cx="4887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w Cen MT Condensed" panose="020B0606020104020203" pitchFamily="34" charset="0"/>
              </a:rPr>
              <a:t>Lecture 3 </a:t>
            </a:r>
            <a:r>
              <a:rPr lang="en-US" sz="1400" dirty="0">
                <a:solidFill>
                  <a:srgbClr val="61B9BB"/>
                </a:solidFill>
                <a:latin typeface="Tw Cen MT Condensed" panose="020B0606020104020203" pitchFamily="34" charset="0"/>
              </a:rPr>
              <a:t>|</a:t>
            </a:r>
            <a:r>
              <a:rPr lang="en-US" sz="1400" dirty="0">
                <a:solidFill>
                  <a:schemeClr val="bg1"/>
                </a:solidFill>
                <a:latin typeface="Tw Cen MT Condensed" panose="020B0606020104020203" pitchFamily="34" charset="0"/>
              </a:rPr>
              <a:t> Intro to Chemo &amp; </a:t>
            </a:r>
            <a:r>
              <a:rPr lang="en-US" sz="1400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Biologicals</a:t>
            </a:r>
            <a:endParaRPr lang="en-GB" sz="14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6633" y="44624"/>
            <a:ext cx="89107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w Cen MT" panose="020B0602020104020603" pitchFamily="34" charset="0"/>
              </a:rPr>
              <a:t>Classes of biological therapies</a:t>
            </a:r>
            <a:endParaRPr lang="en-GB" sz="4400" dirty="0">
              <a:latin typeface="Tw Cen MT" panose="020B06020201040206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520" y="1124744"/>
            <a:ext cx="842493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smtClean="0"/>
              <a:t>Monoclonal antibody therapies (All end in ‘ab’)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386A57"/>
                </a:solidFill>
              </a:rPr>
              <a:t>Parenteral administration of humanised monoclonal antibodies directed against growth factor receptors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386A57"/>
                </a:solidFill>
              </a:rPr>
              <a:t>Immune activation through biding to CTLA-4 and activation of cytotoxic T lymphocytes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smtClean="0"/>
              <a:t>Small molecule inhibitors of tyrosine kinases (all end in ‘</a:t>
            </a:r>
            <a:r>
              <a:rPr lang="en-GB" dirty="0" err="1" smtClean="0"/>
              <a:t>ib</a:t>
            </a:r>
            <a:r>
              <a:rPr lang="en-GB" dirty="0" smtClean="0"/>
              <a:t>’)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386A57"/>
                </a:solidFill>
              </a:rPr>
              <a:t>Block action of constitutively active, or overexpressed growth factor receptor / signalling complexes or other key </a:t>
            </a:r>
            <a:r>
              <a:rPr lang="en-GB" dirty="0" err="1" smtClean="0">
                <a:solidFill>
                  <a:srgbClr val="386A57"/>
                </a:solidFill>
              </a:rPr>
              <a:t>druggable</a:t>
            </a:r>
            <a:r>
              <a:rPr lang="en-GB" dirty="0" smtClean="0">
                <a:solidFill>
                  <a:srgbClr val="386A57"/>
                </a:solidFill>
              </a:rPr>
              <a:t> targets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386A57"/>
                </a:solidFill>
              </a:rPr>
              <a:t>Target Tyrosine kinases, </a:t>
            </a:r>
            <a:r>
              <a:rPr lang="en-GB" dirty="0">
                <a:solidFill>
                  <a:srgbClr val="386A57"/>
                </a:solidFill>
              </a:rPr>
              <a:t>MTOR, </a:t>
            </a:r>
            <a:r>
              <a:rPr lang="en-GB" dirty="0" smtClean="0">
                <a:solidFill>
                  <a:srgbClr val="386A57"/>
                </a:solidFill>
              </a:rPr>
              <a:t>PI3 Kinases, Histone </a:t>
            </a:r>
            <a:r>
              <a:rPr lang="en-GB" dirty="0" err="1" smtClean="0">
                <a:solidFill>
                  <a:srgbClr val="386A57"/>
                </a:solidFill>
              </a:rPr>
              <a:t>Deacetylases</a:t>
            </a:r>
            <a:endParaRPr lang="en-GB" dirty="0" smtClean="0">
              <a:solidFill>
                <a:srgbClr val="386A57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GB" dirty="0">
              <a:solidFill>
                <a:srgbClr val="386A57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smtClean="0"/>
              <a:t>Non specific immune activation (Interferons, Interleukins)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dirty="0" smtClean="0">
              <a:solidFill>
                <a:srgbClr val="386A57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smtClean="0"/>
              <a:t>Specific vaccines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386A57"/>
                </a:solidFill>
              </a:rPr>
              <a:t>Antigen vaccines, dendritic cell vaccines, DNA vaccines, </a:t>
            </a:r>
            <a:r>
              <a:rPr lang="en-GB" dirty="0" err="1" smtClean="0">
                <a:solidFill>
                  <a:srgbClr val="386A57"/>
                </a:solidFill>
              </a:rPr>
              <a:t>etc</a:t>
            </a:r>
            <a:endParaRPr lang="en-GB" dirty="0" smtClean="0">
              <a:solidFill>
                <a:srgbClr val="386A57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386A57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smtClean="0"/>
              <a:t>Big area of development – we will review a few key examples you might see in the clinic</a:t>
            </a:r>
            <a:endParaRPr lang="en-GB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dirty="0">
              <a:solidFill>
                <a:srgbClr val="386A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526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w Cen MT" panose="020B0602020104020603" pitchFamily="34" charset="0"/>
              </a:rPr>
              <a:t>Learning objectives 2</a:t>
            </a:r>
            <a:endParaRPr lang="en-GB" dirty="0">
              <a:latin typeface="Tw Cen MT" panose="020B06020201040206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Review </a:t>
            </a:r>
            <a:r>
              <a:rPr lang="en-US" dirty="0" err="1" smtClean="0"/>
              <a:t>druggable</a:t>
            </a:r>
            <a:r>
              <a:rPr lang="en-US" dirty="0" smtClean="0"/>
              <a:t> targets for biological therapies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Appreciate differences between monoclonal antibodies and small molecule inhibitors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Distinguish </a:t>
            </a:r>
            <a:r>
              <a:rPr lang="en-US" dirty="0" err="1" smtClean="0"/>
              <a:t>cytocidal</a:t>
            </a:r>
            <a:r>
              <a:rPr lang="en-US" dirty="0" smtClean="0"/>
              <a:t> and cytostatic therapies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Review common side effects of these therapies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-1" y="0"/>
            <a:ext cx="9144001" cy="6858001"/>
            <a:chOff x="-1" y="0"/>
            <a:chExt cx="9144001" cy="6858001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16632"/>
            </a:xfrm>
            <a:prstGeom prst="rect">
              <a:avLst/>
            </a:prstGeom>
            <a:gradFill flip="none" rotWithShape="1">
              <a:gsLst>
                <a:gs pos="0">
                  <a:srgbClr val="386A57"/>
                </a:gs>
                <a:gs pos="100000">
                  <a:srgbClr val="61B9B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589097"/>
              <a:ext cx="9144000" cy="268904"/>
            </a:xfrm>
            <a:prstGeom prst="rect">
              <a:avLst/>
            </a:prstGeom>
            <a:gradFill flip="none" rotWithShape="1">
              <a:gsLst>
                <a:gs pos="0">
                  <a:srgbClr val="386A57"/>
                </a:gs>
                <a:gs pos="100000">
                  <a:srgbClr val="61B9B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-3341526" y="3399841"/>
              <a:ext cx="6799684" cy="116633"/>
            </a:xfrm>
            <a:prstGeom prst="rect">
              <a:avLst/>
            </a:prstGeom>
            <a:solidFill>
              <a:srgbClr val="386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5685842" y="3367232"/>
              <a:ext cx="6799684" cy="116633"/>
            </a:xfrm>
            <a:prstGeom prst="rect">
              <a:avLst/>
            </a:prstGeom>
            <a:solidFill>
              <a:srgbClr val="61B9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16633" y="6589097"/>
            <a:ext cx="4887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Lecture 3 </a:t>
            </a:r>
            <a:r>
              <a:rPr lang="en-US" sz="1400" dirty="0" smtClean="0">
                <a:solidFill>
                  <a:srgbClr val="61B9BB"/>
                </a:solidFill>
                <a:latin typeface="Tw Cen MT Condensed" panose="020B0606020104020203" pitchFamily="34" charset="0"/>
              </a:rPr>
              <a:t>|</a:t>
            </a:r>
            <a:r>
              <a:rPr lang="en-US" sz="1400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 Intro to Chemo &amp; </a:t>
            </a:r>
            <a:r>
              <a:rPr lang="en-US" sz="1400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Biologicals</a:t>
            </a:r>
            <a:endParaRPr lang="en-GB" sz="14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7977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" y="0"/>
            <a:ext cx="9144001" cy="6858001"/>
            <a:chOff x="-1" y="0"/>
            <a:chExt cx="9144001" cy="6858001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16632"/>
            </a:xfrm>
            <a:prstGeom prst="rect">
              <a:avLst/>
            </a:prstGeom>
            <a:gradFill flip="none" rotWithShape="1">
              <a:gsLst>
                <a:gs pos="0">
                  <a:srgbClr val="386A57"/>
                </a:gs>
                <a:gs pos="100000">
                  <a:srgbClr val="61B9B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589097"/>
              <a:ext cx="9144000" cy="268904"/>
            </a:xfrm>
            <a:prstGeom prst="rect">
              <a:avLst/>
            </a:prstGeom>
            <a:gradFill flip="none" rotWithShape="1">
              <a:gsLst>
                <a:gs pos="0">
                  <a:srgbClr val="386A57"/>
                </a:gs>
                <a:gs pos="100000">
                  <a:srgbClr val="61B9B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-3341526" y="3399841"/>
              <a:ext cx="6799684" cy="116633"/>
            </a:xfrm>
            <a:prstGeom prst="rect">
              <a:avLst/>
            </a:prstGeom>
            <a:solidFill>
              <a:srgbClr val="386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5685842" y="3367232"/>
              <a:ext cx="6799684" cy="116633"/>
            </a:xfrm>
            <a:prstGeom prst="rect">
              <a:avLst/>
            </a:prstGeom>
            <a:solidFill>
              <a:srgbClr val="61B9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16633" y="6589097"/>
            <a:ext cx="4887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w Cen MT Condensed" panose="020B0606020104020203" pitchFamily="34" charset="0"/>
              </a:rPr>
              <a:t>Lecture 3 </a:t>
            </a:r>
            <a:r>
              <a:rPr lang="en-US" sz="1400" dirty="0">
                <a:solidFill>
                  <a:srgbClr val="61B9BB"/>
                </a:solidFill>
                <a:latin typeface="Tw Cen MT Condensed" panose="020B0606020104020203" pitchFamily="34" charset="0"/>
              </a:rPr>
              <a:t>|</a:t>
            </a:r>
            <a:r>
              <a:rPr lang="en-US" sz="1400" dirty="0">
                <a:solidFill>
                  <a:schemeClr val="bg1"/>
                </a:solidFill>
                <a:latin typeface="Tw Cen MT Condensed" panose="020B0606020104020203" pitchFamily="34" charset="0"/>
              </a:rPr>
              <a:t> Intro to Chemo &amp; </a:t>
            </a:r>
            <a:r>
              <a:rPr lang="en-US" sz="1400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Biologicals</a:t>
            </a:r>
            <a:endParaRPr lang="en-GB" sz="14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6633" y="44624"/>
            <a:ext cx="89107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w Cen MT" panose="020B0602020104020603" pitchFamily="34" charset="0"/>
              </a:rPr>
              <a:t>Biological therapies – Fab 5</a:t>
            </a:r>
            <a:endParaRPr lang="en-GB" sz="4400" dirty="0">
              <a:latin typeface="Tw Cen MT" panose="020B06020201040206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520" y="1124744"/>
            <a:ext cx="84249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3200" dirty="0" err="1" smtClean="0"/>
              <a:t>Avastin</a:t>
            </a:r>
            <a:r>
              <a:rPr lang="en-GB" sz="3200" dirty="0" smtClean="0"/>
              <a:t> (Bevacizumab)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GB" sz="32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3200" dirty="0" smtClean="0"/>
              <a:t>Herceptin (</a:t>
            </a:r>
            <a:r>
              <a:rPr lang="en-GB" sz="3200" dirty="0" err="1" smtClean="0"/>
              <a:t>Trastuzumab</a:t>
            </a:r>
            <a:r>
              <a:rPr lang="en-GB" sz="3200" dirty="0" smtClean="0"/>
              <a:t>)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GB" sz="3200" dirty="0">
              <a:solidFill>
                <a:srgbClr val="386A57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3200" dirty="0" err="1" smtClean="0"/>
              <a:t>Gefitinib</a:t>
            </a:r>
            <a:endParaRPr lang="en-GB" sz="32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3200" dirty="0" smtClean="0">
              <a:solidFill>
                <a:srgbClr val="386A57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3200" dirty="0" err="1" smtClean="0"/>
              <a:t>Sunitinib</a:t>
            </a:r>
            <a:endParaRPr lang="en-GB" sz="32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386A57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3200" dirty="0" err="1" smtClean="0"/>
              <a:t>Imatinib</a:t>
            </a:r>
            <a:endParaRPr lang="en-GB" sz="3200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dirty="0">
              <a:solidFill>
                <a:srgbClr val="386A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6570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" y="0"/>
            <a:ext cx="9144001" cy="6858001"/>
            <a:chOff x="-1" y="0"/>
            <a:chExt cx="9144001" cy="6858001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16632"/>
            </a:xfrm>
            <a:prstGeom prst="rect">
              <a:avLst/>
            </a:prstGeom>
            <a:gradFill flip="none" rotWithShape="1">
              <a:gsLst>
                <a:gs pos="0">
                  <a:srgbClr val="386A57"/>
                </a:gs>
                <a:gs pos="100000">
                  <a:srgbClr val="61B9B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589097"/>
              <a:ext cx="9144000" cy="268904"/>
            </a:xfrm>
            <a:prstGeom prst="rect">
              <a:avLst/>
            </a:prstGeom>
            <a:gradFill flip="none" rotWithShape="1">
              <a:gsLst>
                <a:gs pos="0">
                  <a:srgbClr val="386A57"/>
                </a:gs>
                <a:gs pos="100000">
                  <a:srgbClr val="61B9B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-3341526" y="3399841"/>
              <a:ext cx="6799684" cy="116633"/>
            </a:xfrm>
            <a:prstGeom prst="rect">
              <a:avLst/>
            </a:prstGeom>
            <a:solidFill>
              <a:srgbClr val="386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5685842" y="3367232"/>
              <a:ext cx="6799684" cy="116633"/>
            </a:xfrm>
            <a:prstGeom prst="rect">
              <a:avLst/>
            </a:prstGeom>
            <a:solidFill>
              <a:srgbClr val="61B9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16633" y="6589097"/>
            <a:ext cx="4887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w Cen MT Condensed" panose="020B0606020104020203" pitchFamily="34" charset="0"/>
              </a:rPr>
              <a:t>Lecture 3 </a:t>
            </a:r>
            <a:r>
              <a:rPr lang="en-US" sz="1400" dirty="0">
                <a:solidFill>
                  <a:srgbClr val="61B9BB"/>
                </a:solidFill>
                <a:latin typeface="Tw Cen MT Condensed" panose="020B0606020104020203" pitchFamily="34" charset="0"/>
              </a:rPr>
              <a:t>|</a:t>
            </a:r>
            <a:r>
              <a:rPr lang="en-US" sz="1400" dirty="0">
                <a:solidFill>
                  <a:schemeClr val="bg1"/>
                </a:solidFill>
                <a:latin typeface="Tw Cen MT Condensed" panose="020B0606020104020203" pitchFamily="34" charset="0"/>
              </a:rPr>
              <a:t> Intro to Chemo &amp; </a:t>
            </a:r>
            <a:r>
              <a:rPr lang="en-US" sz="1400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Biologicals</a:t>
            </a:r>
            <a:endParaRPr lang="en-GB" sz="14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6633" y="44624"/>
            <a:ext cx="89107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w Cen MT" panose="020B0602020104020603" pitchFamily="34" charset="0"/>
              </a:rPr>
              <a:t>Avastin (</a:t>
            </a:r>
            <a:r>
              <a:rPr lang="en-US" sz="4400" dirty="0" err="1" smtClean="0">
                <a:latin typeface="Tw Cen MT" panose="020B0602020104020603" pitchFamily="34" charset="0"/>
              </a:rPr>
              <a:t>Bevacizumab</a:t>
            </a:r>
            <a:r>
              <a:rPr lang="en-US" sz="4400" dirty="0" smtClean="0">
                <a:latin typeface="Tw Cen MT" panose="020B0602020104020603" pitchFamily="34" charset="0"/>
              </a:rPr>
              <a:t>)</a:t>
            </a:r>
            <a:endParaRPr lang="en-GB" sz="4400" dirty="0">
              <a:latin typeface="Tw Cen MT" panose="020B06020201040206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520" y="1124744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smtClean="0"/>
              <a:t>Monoclonal antibody directed against VEGF-A. Prevents binding to VEGFR-2 and thus blocks  downstream </a:t>
            </a:r>
            <a:r>
              <a:rPr lang="en-GB" dirty="0" err="1" smtClean="0"/>
              <a:t>angiogenic</a:t>
            </a:r>
            <a:r>
              <a:rPr lang="en-GB" dirty="0" smtClean="0"/>
              <a:t> signals</a:t>
            </a:r>
            <a:endParaRPr lang="en-GB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dirty="0">
              <a:solidFill>
                <a:srgbClr val="386A57"/>
              </a:solidFill>
            </a:endParaRPr>
          </a:p>
        </p:txBody>
      </p:sp>
      <p:pic>
        <p:nvPicPr>
          <p:cNvPr id="1026" name="Picture 2" descr="Avastin inhibition of VEG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8" y="1988840"/>
            <a:ext cx="435553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1520" y="1962706"/>
            <a:ext cx="42124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Generally very well tolerated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Problems </a:t>
            </a:r>
            <a:r>
              <a:rPr lang="en-US" dirty="0"/>
              <a:t>with impaired wound healing, hypertension, proteinuria and renal injury.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56185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" y="0"/>
            <a:ext cx="9144001" cy="6858001"/>
            <a:chOff x="-1" y="0"/>
            <a:chExt cx="9144001" cy="6858001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16632"/>
            </a:xfrm>
            <a:prstGeom prst="rect">
              <a:avLst/>
            </a:prstGeom>
            <a:gradFill flip="none" rotWithShape="1">
              <a:gsLst>
                <a:gs pos="0">
                  <a:srgbClr val="386A57"/>
                </a:gs>
                <a:gs pos="100000">
                  <a:srgbClr val="61B9B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589097"/>
              <a:ext cx="9144000" cy="268904"/>
            </a:xfrm>
            <a:prstGeom prst="rect">
              <a:avLst/>
            </a:prstGeom>
            <a:gradFill flip="none" rotWithShape="1">
              <a:gsLst>
                <a:gs pos="0">
                  <a:srgbClr val="386A57"/>
                </a:gs>
                <a:gs pos="100000">
                  <a:srgbClr val="61B9B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-3341526" y="3399841"/>
              <a:ext cx="6799684" cy="116633"/>
            </a:xfrm>
            <a:prstGeom prst="rect">
              <a:avLst/>
            </a:prstGeom>
            <a:solidFill>
              <a:srgbClr val="386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5685842" y="3367232"/>
              <a:ext cx="6799684" cy="116633"/>
            </a:xfrm>
            <a:prstGeom prst="rect">
              <a:avLst/>
            </a:prstGeom>
            <a:solidFill>
              <a:srgbClr val="61B9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16633" y="6589097"/>
            <a:ext cx="4887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w Cen MT Condensed" panose="020B0606020104020203" pitchFamily="34" charset="0"/>
              </a:rPr>
              <a:t>Lecture 3 </a:t>
            </a:r>
            <a:r>
              <a:rPr lang="en-US" sz="1400" dirty="0">
                <a:solidFill>
                  <a:srgbClr val="61B9BB"/>
                </a:solidFill>
                <a:latin typeface="Tw Cen MT Condensed" panose="020B0606020104020203" pitchFamily="34" charset="0"/>
              </a:rPr>
              <a:t>|</a:t>
            </a:r>
            <a:r>
              <a:rPr lang="en-US" sz="1400" dirty="0">
                <a:solidFill>
                  <a:schemeClr val="bg1"/>
                </a:solidFill>
                <a:latin typeface="Tw Cen MT Condensed" panose="020B0606020104020203" pitchFamily="34" charset="0"/>
              </a:rPr>
              <a:t> Intro to Chemo &amp; </a:t>
            </a:r>
            <a:r>
              <a:rPr lang="en-US" sz="1400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Biologicals</a:t>
            </a:r>
            <a:endParaRPr lang="en-GB" sz="14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6633" y="44624"/>
            <a:ext cx="89107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w Cen MT" panose="020B0602020104020603" pitchFamily="34" charset="0"/>
              </a:rPr>
              <a:t>Herceptin (</a:t>
            </a:r>
            <a:r>
              <a:rPr lang="en-US" sz="4400" dirty="0" err="1" smtClean="0">
                <a:latin typeface="Tw Cen MT" panose="020B0602020104020603" pitchFamily="34" charset="0"/>
              </a:rPr>
              <a:t>Trastuzumab</a:t>
            </a:r>
            <a:r>
              <a:rPr lang="en-US" sz="4400" dirty="0" smtClean="0">
                <a:latin typeface="Tw Cen MT" panose="020B0602020104020603" pitchFamily="34" charset="0"/>
              </a:rPr>
              <a:t>)</a:t>
            </a:r>
            <a:endParaRPr lang="en-GB" sz="4400" dirty="0">
              <a:latin typeface="Tw Cen MT" panose="020B06020201040206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520" y="1124744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smtClean="0"/>
              <a:t>Monoclonal antibody directed against HER2/</a:t>
            </a:r>
            <a:r>
              <a:rPr lang="en-GB" dirty="0" err="1" smtClean="0"/>
              <a:t>neu</a:t>
            </a:r>
            <a:r>
              <a:rPr lang="en-GB" dirty="0" smtClean="0"/>
              <a:t> receptor, prevents binding of EGF, </a:t>
            </a:r>
            <a:r>
              <a:rPr lang="en-GB" dirty="0" err="1" smtClean="0"/>
              <a:t>dimerisation</a:t>
            </a:r>
            <a:r>
              <a:rPr lang="en-GB" dirty="0" smtClean="0"/>
              <a:t> and downstream signalling</a:t>
            </a:r>
            <a:endParaRPr lang="en-GB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dirty="0">
              <a:solidFill>
                <a:srgbClr val="386A57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1962706"/>
            <a:ext cx="48245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Well tolerated generally, though can cause myocardial toxicity (quite rare), especially if the patient has had prior </a:t>
            </a:r>
            <a:r>
              <a:rPr lang="en-US" dirty="0" err="1" smtClean="0"/>
              <a:t>anthracycline</a:t>
            </a:r>
            <a:r>
              <a:rPr lang="en-US" dirty="0" smtClean="0"/>
              <a:t> treatment.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solidFill>
                <a:srgbClr val="386A57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dirty="0">
              <a:solidFill>
                <a:srgbClr val="386A57"/>
              </a:solidFill>
            </a:endParaRPr>
          </a:p>
        </p:txBody>
      </p:sp>
      <p:pic>
        <p:nvPicPr>
          <p:cNvPr id="3074" name="Picture 2" descr="http://www.biology.iupui.edu/biocourses/Biol540/images/her2pa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05949"/>
            <a:ext cx="3466356" cy="286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0164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" y="0"/>
            <a:ext cx="9144001" cy="6858001"/>
            <a:chOff x="-1" y="0"/>
            <a:chExt cx="9144001" cy="6858001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16632"/>
            </a:xfrm>
            <a:prstGeom prst="rect">
              <a:avLst/>
            </a:prstGeom>
            <a:gradFill flip="none" rotWithShape="1">
              <a:gsLst>
                <a:gs pos="0">
                  <a:srgbClr val="386A57"/>
                </a:gs>
                <a:gs pos="100000">
                  <a:srgbClr val="61B9B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589097"/>
              <a:ext cx="9144000" cy="268904"/>
            </a:xfrm>
            <a:prstGeom prst="rect">
              <a:avLst/>
            </a:prstGeom>
            <a:gradFill flip="none" rotWithShape="1">
              <a:gsLst>
                <a:gs pos="0">
                  <a:srgbClr val="386A57"/>
                </a:gs>
                <a:gs pos="100000">
                  <a:srgbClr val="61B9B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-3341526" y="3399841"/>
              <a:ext cx="6799684" cy="116633"/>
            </a:xfrm>
            <a:prstGeom prst="rect">
              <a:avLst/>
            </a:prstGeom>
            <a:solidFill>
              <a:srgbClr val="386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5685842" y="3367232"/>
              <a:ext cx="6799684" cy="116633"/>
            </a:xfrm>
            <a:prstGeom prst="rect">
              <a:avLst/>
            </a:prstGeom>
            <a:solidFill>
              <a:srgbClr val="61B9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16633" y="6589097"/>
            <a:ext cx="4887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w Cen MT Condensed" panose="020B0606020104020203" pitchFamily="34" charset="0"/>
              </a:rPr>
              <a:t>Lecture 3 </a:t>
            </a:r>
            <a:r>
              <a:rPr lang="en-US" sz="1400" dirty="0">
                <a:solidFill>
                  <a:srgbClr val="61B9BB"/>
                </a:solidFill>
                <a:latin typeface="Tw Cen MT Condensed" panose="020B0606020104020203" pitchFamily="34" charset="0"/>
              </a:rPr>
              <a:t>|</a:t>
            </a:r>
            <a:r>
              <a:rPr lang="en-US" sz="1400" dirty="0">
                <a:solidFill>
                  <a:schemeClr val="bg1"/>
                </a:solidFill>
                <a:latin typeface="Tw Cen MT Condensed" panose="020B0606020104020203" pitchFamily="34" charset="0"/>
              </a:rPr>
              <a:t> Intro to Chemo &amp; </a:t>
            </a:r>
            <a:r>
              <a:rPr lang="en-US" sz="1400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Biologicals</a:t>
            </a:r>
            <a:endParaRPr lang="en-GB" sz="14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6633" y="44624"/>
            <a:ext cx="89107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w Cen MT" panose="020B0602020104020603" pitchFamily="34" charset="0"/>
              </a:rPr>
              <a:t>Iressa</a:t>
            </a:r>
            <a:r>
              <a:rPr lang="en-US" sz="4400" dirty="0" smtClean="0">
                <a:latin typeface="Tw Cen MT" panose="020B0602020104020603" pitchFamily="34" charset="0"/>
              </a:rPr>
              <a:t> (</a:t>
            </a:r>
            <a:r>
              <a:rPr lang="en-US" sz="4400" dirty="0" err="1" smtClean="0">
                <a:latin typeface="Tw Cen MT" panose="020B0602020104020603" pitchFamily="34" charset="0"/>
              </a:rPr>
              <a:t>Gefitinib</a:t>
            </a:r>
            <a:r>
              <a:rPr lang="en-US" sz="4400" dirty="0" smtClean="0">
                <a:latin typeface="Tw Cen MT" panose="020B0602020104020603" pitchFamily="34" charset="0"/>
              </a:rPr>
              <a:t>)</a:t>
            </a:r>
            <a:endParaRPr lang="en-GB" sz="4400" dirty="0">
              <a:latin typeface="Tw Cen MT" panose="020B06020201040206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520" y="1124744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smtClean="0"/>
              <a:t>Inhibits the tyrosine kinase domain of EGFR. Mutation in EGFR pathway greatly enhances apoptotic response to </a:t>
            </a:r>
            <a:r>
              <a:rPr lang="en-GB" dirty="0" err="1" smtClean="0"/>
              <a:t>gefitinib</a:t>
            </a:r>
            <a:endParaRPr lang="en-GB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dirty="0">
              <a:solidFill>
                <a:srgbClr val="386A57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1962706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Now use pre-treatment EGFR testing which is strongly </a:t>
            </a:r>
            <a:r>
              <a:rPr lang="en-US" b="1" dirty="0" smtClean="0">
                <a:solidFill>
                  <a:srgbClr val="386A57"/>
                </a:solidFill>
              </a:rPr>
              <a:t>predictive</a:t>
            </a:r>
            <a:r>
              <a:rPr lang="en-US" dirty="0" smtClean="0"/>
              <a:t> of treatment response. </a:t>
            </a:r>
            <a:endParaRPr lang="en-GB" dirty="0">
              <a:solidFill>
                <a:srgbClr val="386A57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766" y="1916832"/>
            <a:ext cx="4036020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6203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" y="0"/>
            <a:ext cx="9144001" cy="6858001"/>
            <a:chOff x="-1" y="0"/>
            <a:chExt cx="9144001" cy="6858001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16632"/>
            </a:xfrm>
            <a:prstGeom prst="rect">
              <a:avLst/>
            </a:prstGeom>
            <a:gradFill flip="none" rotWithShape="1">
              <a:gsLst>
                <a:gs pos="0">
                  <a:srgbClr val="386A57"/>
                </a:gs>
                <a:gs pos="100000">
                  <a:srgbClr val="61B9B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589097"/>
              <a:ext cx="9144000" cy="268904"/>
            </a:xfrm>
            <a:prstGeom prst="rect">
              <a:avLst/>
            </a:prstGeom>
            <a:gradFill flip="none" rotWithShape="1">
              <a:gsLst>
                <a:gs pos="0">
                  <a:srgbClr val="386A57"/>
                </a:gs>
                <a:gs pos="100000">
                  <a:srgbClr val="61B9B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-3341526" y="3399841"/>
              <a:ext cx="6799684" cy="116633"/>
            </a:xfrm>
            <a:prstGeom prst="rect">
              <a:avLst/>
            </a:prstGeom>
            <a:solidFill>
              <a:srgbClr val="386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5685842" y="3367232"/>
              <a:ext cx="6799684" cy="116633"/>
            </a:xfrm>
            <a:prstGeom prst="rect">
              <a:avLst/>
            </a:prstGeom>
            <a:solidFill>
              <a:srgbClr val="61B9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16633" y="6589097"/>
            <a:ext cx="4887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w Cen MT Condensed" panose="020B0606020104020203" pitchFamily="34" charset="0"/>
              </a:rPr>
              <a:t>Lecture 3 </a:t>
            </a:r>
            <a:r>
              <a:rPr lang="en-US" sz="1400" dirty="0">
                <a:solidFill>
                  <a:srgbClr val="61B9BB"/>
                </a:solidFill>
                <a:latin typeface="Tw Cen MT Condensed" panose="020B0606020104020203" pitchFamily="34" charset="0"/>
              </a:rPr>
              <a:t>|</a:t>
            </a:r>
            <a:r>
              <a:rPr lang="en-US" sz="1400" dirty="0">
                <a:solidFill>
                  <a:schemeClr val="bg1"/>
                </a:solidFill>
                <a:latin typeface="Tw Cen MT Condensed" panose="020B0606020104020203" pitchFamily="34" charset="0"/>
              </a:rPr>
              <a:t> Intro to Chemo &amp; </a:t>
            </a:r>
            <a:r>
              <a:rPr lang="en-US" sz="1400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Biologicals</a:t>
            </a:r>
            <a:endParaRPr lang="en-GB" sz="14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6633" y="44624"/>
            <a:ext cx="89107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w Cen MT" panose="020B0602020104020603" pitchFamily="34" charset="0"/>
              </a:rPr>
              <a:t>Glivec</a:t>
            </a:r>
            <a:r>
              <a:rPr lang="en-US" sz="4400" dirty="0" smtClean="0">
                <a:latin typeface="Tw Cen MT" panose="020B0602020104020603" pitchFamily="34" charset="0"/>
              </a:rPr>
              <a:t> (</a:t>
            </a:r>
            <a:r>
              <a:rPr lang="en-US" sz="4400" dirty="0" err="1" smtClean="0">
                <a:latin typeface="Tw Cen MT" panose="020B0602020104020603" pitchFamily="34" charset="0"/>
              </a:rPr>
              <a:t>Imatinib</a:t>
            </a:r>
            <a:r>
              <a:rPr lang="en-US" sz="4400" dirty="0" smtClean="0">
                <a:latin typeface="Tw Cen MT" panose="020B0602020104020603" pitchFamily="34" charset="0"/>
              </a:rPr>
              <a:t>)</a:t>
            </a:r>
            <a:endParaRPr lang="en-GB" sz="4400" dirty="0">
              <a:latin typeface="Tw Cen MT" panose="020B06020201040206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520" y="1124744"/>
            <a:ext cx="84249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smtClean="0"/>
              <a:t>A great example of a lock and key targeted therapy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Tyrosine kinase inhibitor specifically targeting BCR-ABL fusion protein which is  constitutively active. Found in Philadelphia chromosome positive CML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Also targets </a:t>
            </a:r>
            <a:r>
              <a:rPr lang="en-US" dirty="0" err="1" smtClean="0"/>
              <a:t>cKIT</a:t>
            </a:r>
            <a:r>
              <a:rPr lang="en-US" dirty="0" smtClean="0"/>
              <a:t> which is overexpressed in gastrointestinal stromal </a:t>
            </a:r>
            <a:r>
              <a:rPr lang="en-US" dirty="0" err="1" smtClean="0"/>
              <a:t>tumours</a:t>
            </a:r>
            <a:endParaRPr lang="en-GB" dirty="0">
              <a:solidFill>
                <a:srgbClr val="386A57"/>
              </a:solidFill>
            </a:endParaRPr>
          </a:p>
        </p:txBody>
      </p:sp>
      <p:pic>
        <p:nvPicPr>
          <p:cNvPr id="13" name="Picture 12" descr="Imatinib Pathway, Pharmacokinetics/Pharmacodynamic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09"/>
          <a:stretch/>
        </p:blipFill>
        <p:spPr bwMode="auto">
          <a:xfrm>
            <a:off x="827584" y="2492896"/>
            <a:ext cx="6840760" cy="28083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152427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" y="0"/>
            <a:ext cx="9144001" cy="6858001"/>
            <a:chOff x="-1" y="0"/>
            <a:chExt cx="9144001" cy="6858001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16632"/>
            </a:xfrm>
            <a:prstGeom prst="rect">
              <a:avLst/>
            </a:prstGeom>
            <a:gradFill flip="none" rotWithShape="1">
              <a:gsLst>
                <a:gs pos="0">
                  <a:srgbClr val="386A57"/>
                </a:gs>
                <a:gs pos="100000">
                  <a:srgbClr val="61B9B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589097"/>
              <a:ext cx="9144000" cy="268904"/>
            </a:xfrm>
            <a:prstGeom prst="rect">
              <a:avLst/>
            </a:prstGeom>
            <a:gradFill flip="none" rotWithShape="1">
              <a:gsLst>
                <a:gs pos="0">
                  <a:srgbClr val="386A57"/>
                </a:gs>
                <a:gs pos="100000">
                  <a:srgbClr val="61B9B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-3341526" y="3399841"/>
              <a:ext cx="6799684" cy="116633"/>
            </a:xfrm>
            <a:prstGeom prst="rect">
              <a:avLst/>
            </a:prstGeom>
            <a:solidFill>
              <a:srgbClr val="386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5685842" y="3367232"/>
              <a:ext cx="6799684" cy="116633"/>
            </a:xfrm>
            <a:prstGeom prst="rect">
              <a:avLst/>
            </a:prstGeom>
            <a:solidFill>
              <a:srgbClr val="61B9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16633" y="6589097"/>
            <a:ext cx="4887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w Cen MT Condensed" panose="020B0606020104020203" pitchFamily="34" charset="0"/>
              </a:rPr>
              <a:t>Lecture 3 </a:t>
            </a:r>
            <a:r>
              <a:rPr lang="en-US" sz="1400" dirty="0">
                <a:solidFill>
                  <a:srgbClr val="61B9BB"/>
                </a:solidFill>
                <a:latin typeface="Tw Cen MT Condensed" panose="020B0606020104020203" pitchFamily="34" charset="0"/>
              </a:rPr>
              <a:t>|</a:t>
            </a:r>
            <a:r>
              <a:rPr lang="en-US" sz="1400" dirty="0">
                <a:solidFill>
                  <a:schemeClr val="bg1"/>
                </a:solidFill>
                <a:latin typeface="Tw Cen MT Condensed" panose="020B0606020104020203" pitchFamily="34" charset="0"/>
              </a:rPr>
              <a:t> Intro to Chemo &amp; </a:t>
            </a:r>
            <a:r>
              <a:rPr lang="en-US" sz="1400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Biologicals</a:t>
            </a:r>
            <a:endParaRPr lang="en-GB" sz="14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6633" y="44624"/>
            <a:ext cx="89107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w Cen MT" panose="020B0602020104020603" pitchFamily="34" charset="0"/>
              </a:rPr>
              <a:t>Imatinib</a:t>
            </a:r>
            <a:r>
              <a:rPr lang="en-US" sz="4400" dirty="0" smtClean="0">
                <a:latin typeface="Tw Cen MT" panose="020B0602020104020603" pitchFamily="34" charset="0"/>
              </a:rPr>
              <a:t> responses</a:t>
            </a:r>
            <a:endParaRPr lang="en-GB" sz="4400" dirty="0">
              <a:latin typeface="Tw Cen MT" panose="020B06020201040206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2233" y="932527"/>
            <a:ext cx="86238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Care with response assessment in GIST. </a:t>
            </a:r>
            <a:r>
              <a:rPr lang="en-US" dirty="0" err="1" smtClean="0"/>
              <a:t>Tumours</a:t>
            </a:r>
            <a:r>
              <a:rPr lang="en-US" dirty="0" smtClean="0"/>
              <a:t> may not reduce in size on a CT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PET imaging tells the </a:t>
            </a:r>
            <a:r>
              <a:rPr lang="en-US" smtClean="0"/>
              <a:t>true story …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6146" name="Picture 2" descr="http://img.medscape.com/slide/migrated/editorial/cmecircle/2004/3244/images/demetri/slide0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74" y="2297781"/>
            <a:ext cx="428625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g.medscape.com/slide/migrated/editorial/cmecircle/2004/3244/images/demetri/slide01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853" y="2297110"/>
            <a:ext cx="428625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66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" y="0"/>
            <a:ext cx="9144001" cy="6858001"/>
            <a:chOff x="-1" y="0"/>
            <a:chExt cx="9144001" cy="6858001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16632"/>
            </a:xfrm>
            <a:prstGeom prst="rect">
              <a:avLst/>
            </a:prstGeom>
            <a:gradFill flip="none" rotWithShape="1">
              <a:gsLst>
                <a:gs pos="0">
                  <a:srgbClr val="386A57"/>
                </a:gs>
                <a:gs pos="100000">
                  <a:srgbClr val="61B9B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589097"/>
              <a:ext cx="9144000" cy="268904"/>
            </a:xfrm>
            <a:prstGeom prst="rect">
              <a:avLst/>
            </a:prstGeom>
            <a:gradFill flip="none" rotWithShape="1">
              <a:gsLst>
                <a:gs pos="0">
                  <a:srgbClr val="386A57"/>
                </a:gs>
                <a:gs pos="100000">
                  <a:srgbClr val="61B9B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-3341526" y="3399841"/>
              <a:ext cx="6799684" cy="116633"/>
            </a:xfrm>
            <a:prstGeom prst="rect">
              <a:avLst/>
            </a:prstGeom>
            <a:solidFill>
              <a:srgbClr val="386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5685842" y="3367232"/>
              <a:ext cx="6799684" cy="116633"/>
            </a:xfrm>
            <a:prstGeom prst="rect">
              <a:avLst/>
            </a:prstGeom>
            <a:solidFill>
              <a:srgbClr val="61B9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16633" y="6589097"/>
            <a:ext cx="4887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w Cen MT Condensed" panose="020B0606020104020203" pitchFamily="34" charset="0"/>
              </a:rPr>
              <a:t>Lecture 3 </a:t>
            </a:r>
            <a:r>
              <a:rPr lang="en-US" sz="1400" dirty="0">
                <a:solidFill>
                  <a:srgbClr val="61B9BB"/>
                </a:solidFill>
                <a:latin typeface="Tw Cen MT Condensed" panose="020B0606020104020203" pitchFamily="34" charset="0"/>
              </a:rPr>
              <a:t>|</a:t>
            </a:r>
            <a:r>
              <a:rPr lang="en-US" sz="1400" dirty="0">
                <a:solidFill>
                  <a:schemeClr val="bg1"/>
                </a:solidFill>
                <a:latin typeface="Tw Cen MT Condensed" panose="020B0606020104020203" pitchFamily="34" charset="0"/>
              </a:rPr>
              <a:t> Intro to Chemo &amp; </a:t>
            </a:r>
            <a:r>
              <a:rPr lang="en-US" sz="1400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Biologicals</a:t>
            </a:r>
            <a:endParaRPr lang="en-GB" sz="14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6633" y="44624"/>
            <a:ext cx="89107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w Cen MT" panose="020B0602020104020603" pitchFamily="34" charset="0"/>
              </a:rPr>
              <a:t>Resistance to biological therapies</a:t>
            </a:r>
            <a:endParaRPr lang="en-GB" sz="4400" dirty="0">
              <a:latin typeface="Tw Cen MT" panose="020B06020201040206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2233" y="1124744"/>
            <a:ext cx="43617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Despite lock and key nature of TKI’s resistance dose develop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Tyrosine kinase will often mutate at the ATP binding area, causing steric hindrance and preventing TKI from binding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1026" name="Picture 2" descr="http://img.medscape.com/slide/migrated/editorial/cmecircle/2004/3667/images/ch1/figure002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64"/>
          <a:stretch/>
        </p:blipFill>
        <p:spPr bwMode="auto">
          <a:xfrm>
            <a:off x="6660232" y="1758386"/>
            <a:ext cx="2171464" cy="278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78221" y="2027394"/>
            <a:ext cx="1584176" cy="830997"/>
          </a:xfrm>
          <a:prstGeom prst="rect">
            <a:avLst/>
          </a:prstGeom>
          <a:solidFill>
            <a:srgbClr val="386A57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All it takes is an extra methionine residue (T790M) sticking out in this space…</a:t>
            </a:r>
            <a:endParaRPr lang="en-GB" sz="1200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>
            <a:stCxn id="2" idx="3"/>
          </p:cNvCxnSpPr>
          <p:nvPr/>
        </p:nvCxnSpPr>
        <p:spPr>
          <a:xfrm flipV="1">
            <a:off x="6562397" y="2160958"/>
            <a:ext cx="961931" cy="2819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983978" y="3192265"/>
            <a:ext cx="1584176" cy="646331"/>
          </a:xfrm>
          <a:prstGeom prst="rect">
            <a:avLst/>
          </a:prstGeom>
          <a:solidFill>
            <a:srgbClr val="386A57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…and the TKI can’t fit the ATP binding site any more!</a:t>
            </a:r>
            <a:endParaRPr lang="en-GB" sz="1200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6553288" y="3458157"/>
            <a:ext cx="899032" cy="58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2032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" y="0"/>
            <a:ext cx="9144001" cy="6858001"/>
            <a:chOff x="-1" y="0"/>
            <a:chExt cx="9144001" cy="6858001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16632"/>
            </a:xfrm>
            <a:prstGeom prst="rect">
              <a:avLst/>
            </a:prstGeom>
            <a:gradFill flip="none" rotWithShape="1">
              <a:gsLst>
                <a:gs pos="0">
                  <a:srgbClr val="386A57"/>
                </a:gs>
                <a:gs pos="100000">
                  <a:srgbClr val="61B9B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589097"/>
              <a:ext cx="9144000" cy="268904"/>
            </a:xfrm>
            <a:prstGeom prst="rect">
              <a:avLst/>
            </a:prstGeom>
            <a:gradFill flip="none" rotWithShape="1">
              <a:gsLst>
                <a:gs pos="0">
                  <a:srgbClr val="386A57"/>
                </a:gs>
                <a:gs pos="100000">
                  <a:srgbClr val="61B9B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-3341526" y="3399841"/>
              <a:ext cx="6799684" cy="116633"/>
            </a:xfrm>
            <a:prstGeom prst="rect">
              <a:avLst/>
            </a:prstGeom>
            <a:solidFill>
              <a:srgbClr val="386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5685842" y="3367232"/>
              <a:ext cx="6799684" cy="116633"/>
            </a:xfrm>
            <a:prstGeom prst="rect">
              <a:avLst/>
            </a:prstGeom>
            <a:solidFill>
              <a:srgbClr val="61B9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16633" y="6589097"/>
            <a:ext cx="4887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w Cen MT Condensed" panose="020B0606020104020203" pitchFamily="34" charset="0"/>
              </a:rPr>
              <a:t>Lecture 3 </a:t>
            </a:r>
            <a:r>
              <a:rPr lang="en-US" sz="1400" dirty="0">
                <a:solidFill>
                  <a:srgbClr val="61B9BB"/>
                </a:solidFill>
                <a:latin typeface="Tw Cen MT Condensed" panose="020B0606020104020203" pitchFamily="34" charset="0"/>
              </a:rPr>
              <a:t>|</a:t>
            </a:r>
            <a:r>
              <a:rPr lang="en-US" sz="1400" dirty="0">
                <a:solidFill>
                  <a:schemeClr val="bg1"/>
                </a:solidFill>
                <a:latin typeface="Tw Cen MT Condensed" panose="020B0606020104020203" pitchFamily="34" charset="0"/>
              </a:rPr>
              <a:t> Intro to Chemo &amp; </a:t>
            </a:r>
            <a:r>
              <a:rPr lang="en-US" sz="1400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Biologicals</a:t>
            </a:r>
            <a:endParaRPr lang="en-GB" sz="14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6633" y="44624"/>
            <a:ext cx="89107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w Cen MT" panose="020B0602020104020603" pitchFamily="34" charset="0"/>
              </a:rPr>
              <a:t>Conclusion</a:t>
            </a:r>
            <a:endParaRPr lang="en-GB" sz="4400" dirty="0">
              <a:latin typeface="Tw Cen MT" panose="020B06020201040206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2233" y="1124744"/>
            <a:ext cx="79621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Light touch review of a very big field (£0.8 Billion = NHS annual chemo spend)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Moving from single agent broad action cytotoxic therapies, to combination cytotoxic therapies and biologically targeted therapies improves the </a:t>
            </a:r>
            <a:r>
              <a:rPr lang="en-US" b="1" dirty="0" smtClean="0">
                <a:solidFill>
                  <a:srgbClr val="386A57"/>
                </a:solidFill>
              </a:rPr>
              <a:t>therapeutic index </a:t>
            </a:r>
            <a:r>
              <a:rPr lang="en-US" dirty="0" smtClean="0"/>
              <a:t>of our treatment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Important to consider possible side effects of chemotherapy up front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In spite of increasing availability of targeted therapies, resistance to chemotherapy is will eventually occur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17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" y="0"/>
            <a:ext cx="9144001" cy="6858001"/>
            <a:chOff x="-1" y="0"/>
            <a:chExt cx="9144001" cy="6858001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16632"/>
            </a:xfrm>
            <a:prstGeom prst="rect">
              <a:avLst/>
            </a:prstGeom>
            <a:gradFill flip="none" rotWithShape="1">
              <a:gsLst>
                <a:gs pos="0">
                  <a:srgbClr val="386A57"/>
                </a:gs>
                <a:gs pos="100000">
                  <a:srgbClr val="61B9B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589097"/>
              <a:ext cx="9144000" cy="268904"/>
            </a:xfrm>
            <a:prstGeom prst="rect">
              <a:avLst/>
            </a:prstGeom>
            <a:gradFill flip="none" rotWithShape="1">
              <a:gsLst>
                <a:gs pos="0">
                  <a:srgbClr val="386A57"/>
                </a:gs>
                <a:gs pos="100000">
                  <a:srgbClr val="61B9B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-3341526" y="3399841"/>
              <a:ext cx="6799684" cy="116633"/>
            </a:xfrm>
            <a:prstGeom prst="rect">
              <a:avLst/>
            </a:prstGeom>
            <a:solidFill>
              <a:srgbClr val="386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5685842" y="3367232"/>
              <a:ext cx="6799684" cy="116633"/>
            </a:xfrm>
            <a:prstGeom prst="rect">
              <a:avLst/>
            </a:prstGeom>
            <a:solidFill>
              <a:srgbClr val="61B9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16633" y="6589097"/>
            <a:ext cx="4887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w Cen MT Condensed" panose="020B0606020104020203" pitchFamily="34" charset="0"/>
              </a:rPr>
              <a:t>Lecture 3 </a:t>
            </a:r>
            <a:r>
              <a:rPr lang="en-US" sz="1400" dirty="0">
                <a:solidFill>
                  <a:srgbClr val="61B9BB"/>
                </a:solidFill>
                <a:latin typeface="Tw Cen MT Condensed" panose="020B0606020104020203" pitchFamily="34" charset="0"/>
              </a:rPr>
              <a:t>|</a:t>
            </a:r>
            <a:r>
              <a:rPr lang="en-US" sz="1400" dirty="0">
                <a:solidFill>
                  <a:schemeClr val="bg1"/>
                </a:solidFill>
                <a:latin typeface="Tw Cen MT Condensed" panose="020B0606020104020203" pitchFamily="34" charset="0"/>
              </a:rPr>
              <a:t> Intro to Chemo &amp; </a:t>
            </a:r>
            <a:r>
              <a:rPr lang="en-US" sz="1400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Biologicals</a:t>
            </a:r>
            <a:endParaRPr lang="en-GB" sz="14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7063" y="44624"/>
            <a:ext cx="87310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w Cen MT" panose="020B0602020104020603" pitchFamily="34" charset="0"/>
              </a:rPr>
              <a:t>Generations of chemotherapy</a:t>
            </a:r>
            <a:endParaRPr lang="en-GB" sz="4400" dirty="0">
              <a:latin typeface="Tw Cen MT" panose="020B06020201040206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83340" y="980728"/>
            <a:ext cx="2532676" cy="1477328"/>
          </a:xfrm>
          <a:prstGeom prst="rect">
            <a:avLst/>
          </a:prstGeom>
          <a:solidFill>
            <a:srgbClr val="61B9BB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bg1"/>
                </a:solidFill>
              </a:rPr>
              <a:t>Nitrogen mustards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err="1">
                <a:solidFill>
                  <a:schemeClr val="bg1"/>
                </a:solidFill>
              </a:rPr>
              <a:t>Antifolates</a:t>
            </a: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bg1"/>
                </a:solidFill>
              </a:rPr>
              <a:t>Purine analogues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bg1"/>
                </a:solidFill>
              </a:rPr>
              <a:t>Cytotoxic </a:t>
            </a:r>
            <a:r>
              <a:rPr lang="en-GB" dirty="0" smtClean="0">
                <a:solidFill>
                  <a:schemeClr val="bg1"/>
                </a:solidFill>
              </a:rPr>
              <a:t>antibiotics</a:t>
            </a:r>
            <a:endParaRPr lang="en-GB" dirty="0">
              <a:solidFill>
                <a:schemeClr val="bg1"/>
              </a:solidFill>
            </a:endParaRPr>
          </a:p>
          <a:p>
            <a:endParaRPr lang="en-GB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2183340" y="3092767"/>
            <a:ext cx="2532676" cy="1200329"/>
          </a:xfrm>
          <a:prstGeom prst="rect">
            <a:avLst/>
          </a:prstGeom>
          <a:solidFill>
            <a:srgbClr val="386A57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err="1" smtClean="0">
                <a:solidFill>
                  <a:schemeClr val="bg1"/>
                </a:solidFill>
              </a:rPr>
              <a:t>Anthracyclines</a:t>
            </a:r>
            <a:endParaRPr lang="en-GB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err="1" smtClean="0">
                <a:solidFill>
                  <a:schemeClr val="bg1"/>
                </a:solidFill>
              </a:rPr>
              <a:t>Organoplatinum</a:t>
            </a:r>
            <a:r>
              <a:rPr lang="en-GB" dirty="0" smtClean="0">
                <a:solidFill>
                  <a:schemeClr val="bg1"/>
                </a:solidFill>
              </a:rPr>
              <a:t> compounds</a:t>
            </a:r>
            <a:endParaRPr lang="en-GB" dirty="0">
              <a:solidFill>
                <a:schemeClr val="bg1"/>
              </a:solidFill>
            </a:endParaRPr>
          </a:p>
          <a:p>
            <a:endParaRPr lang="en-GB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2195736" y="5013176"/>
            <a:ext cx="2532676" cy="923330"/>
          </a:xfrm>
          <a:prstGeom prst="rect">
            <a:avLst/>
          </a:prstGeom>
          <a:solidFill>
            <a:srgbClr val="61B9BB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err="1" smtClean="0">
                <a:solidFill>
                  <a:schemeClr val="bg1"/>
                </a:solidFill>
              </a:rPr>
              <a:t>Taxanes</a:t>
            </a:r>
            <a:endParaRPr lang="en-GB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err="1" smtClean="0">
                <a:solidFill>
                  <a:schemeClr val="bg1"/>
                </a:solidFill>
              </a:rPr>
              <a:t>Camptothecins</a:t>
            </a:r>
            <a:endParaRPr lang="en-GB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err="1" smtClean="0">
                <a:solidFill>
                  <a:schemeClr val="bg1"/>
                </a:solidFill>
              </a:rPr>
              <a:t>Gemcitebine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980728"/>
            <a:ext cx="1787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1950’s 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395536" y="3104526"/>
            <a:ext cx="1787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1970’s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386658" y="5031502"/>
            <a:ext cx="1787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1990’s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1736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" y="0"/>
            <a:ext cx="9144001" cy="6858001"/>
            <a:chOff x="-1" y="0"/>
            <a:chExt cx="9144001" cy="6858001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16632"/>
            </a:xfrm>
            <a:prstGeom prst="rect">
              <a:avLst/>
            </a:prstGeom>
            <a:gradFill flip="none" rotWithShape="1">
              <a:gsLst>
                <a:gs pos="0">
                  <a:srgbClr val="386A57"/>
                </a:gs>
                <a:gs pos="100000">
                  <a:srgbClr val="61B9B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589097"/>
              <a:ext cx="9144000" cy="268904"/>
            </a:xfrm>
            <a:prstGeom prst="rect">
              <a:avLst/>
            </a:prstGeom>
            <a:gradFill flip="none" rotWithShape="1">
              <a:gsLst>
                <a:gs pos="0">
                  <a:srgbClr val="386A57"/>
                </a:gs>
                <a:gs pos="100000">
                  <a:srgbClr val="61B9B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-3341526" y="3399841"/>
              <a:ext cx="6799684" cy="116633"/>
            </a:xfrm>
            <a:prstGeom prst="rect">
              <a:avLst/>
            </a:prstGeom>
            <a:solidFill>
              <a:srgbClr val="386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5685842" y="3367232"/>
              <a:ext cx="6799684" cy="116633"/>
            </a:xfrm>
            <a:prstGeom prst="rect">
              <a:avLst/>
            </a:prstGeom>
            <a:solidFill>
              <a:srgbClr val="61B9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16633" y="6589097"/>
            <a:ext cx="4887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w Cen MT Condensed" panose="020B0606020104020203" pitchFamily="34" charset="0"/>
              </a:rPr>
              <a:t>Lecture 3 </a:t>
            </a:r>
            <a:r>
              <a:rPr lang="en-US" sz="1400" dirty="0">
                <a:solidFill>
                  <a:srgbClr val="61B9BB"/>
                </a:solidFill>
                <a:latin typeface="Tw Cen MT Condensed" panose="020B0606020104020203" pitchFamily="34" charset="0"/>
              </a:rPr>
              <a:t>|</a:t>
            </a:r>
            <a:r>
              <a:rPr lang="en-US" sz="1400" dirty="0">
                <a:solidFill>
                  <a:schemeClr val="bg1"/>
                </a:solidFill>
                <a:latin typeface="Tw Cen MT Condensed" panose="020B0606020104020203" pitchFamily="34" charset="0"/>
              </a:rPr>
              <a:t> Intro to Chemo &amp; </a:t>
            </a:r>
            <a:r>
              <a:rPr lang="en-US" sz="1400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Biologicals</a:t>
            </a:r>
            <a:endParaRPr lang="en-GB" sz="14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44624"/>
            <a:ext cx="6678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w Cen MT" panose="020B0602020104020603" pitchFamily="34" charset="0"/>
              </a:rPr>
              <a:t>Nitrogen mustards</a:t>
            </a:r>
            <a:endParaRPr lang="en-GB" sz="4400" dirty="0">
              <a:latin typeface="Tw Cen MT" panose="020B06020201040206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11760" y="1124744"/>
            <a:ext cx="64807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smtClean="0"/>
              <a:t>Derived from Mustard gas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smtClean="0"/>
              <a:t>Nitrogen mustards are potent DNA </a:t>
            </a:r>
            <a:r>
              <a:rPr lang="en-GB" dirty="0" err="1" smtClean="0"/>
              <a:t>alkylators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i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smtClean="0"/>
              <a:t>Achieved incredible responses in patients with lymphoma, who had relapsed after surgery and radiation therapy</a:t>
            </a:r>
            <a:endParaRPr lang="en-GB" dirty="0"/>
          </a:p>
        </p:txBody>
      </p:sp>
      <p:pic>
        <p:nvPicPr>
          <p:cNvPr id="3074" name="Picture 2" descr="Sulfur-mustard-2D-skelet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61" y="1532949"/>
            <a:ext cx="19050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keletal formula of carmust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61" y="2788027"/>
            <a:ext cx="1905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7484" y="1124744"/>
            <a:ext cx="1835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Sulphur Mustard</a:t>
            </a:r>
            <a:endParaRPr lang="en-GB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143016" y="2467025"/>
            <a:ext cx="1835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err="1" smtClean="0"/>
              <a:t>Carmustine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545321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" y="0"/>
            <a:ext cx="9144001" cy="6858001"/>
            <a:chOff x="-1" y="0"/>
            <a:chExt cx="9144001" cy="6858001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16632"/>
            </a:xfrm>
            <a:prstGeom prst="rect">
              <a:avLst/>
            </a:prstGeom>
            <a:gradFill flip="none" rotWithShape="1">
              <a:gsLst>
                <a:gs pos="0">
                  <a:srgbClr val="386A57"/>
                </a:gs>
                <a:gs pos="100000">
                  <a:srgbClr val="61B9B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589097"/>
              <a:ext cx="9144000" cy="268904"/>
            </a:xfrm>
            <a:prstGeom prst="rect">
              <a:avLst/>
            </a:prstGeom>
            <a:gradFill flip="none" rotWithShape="1">
              <a:gsLst>
                <a:gs pos="0">
                  <a:srgbClr val="386A57"/>
                </a:gs>
                <a:gs pos="100000">
                  <a:srgbClr val="61B9B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-3341526" y="3399841"/>
              <a:ext cx="6799684" cy="116633"/>
            </a:xfrm>
            <a:prstGeom prst="rect">
              <a:avLst/>
            </a:prstGeom>
            <a:solidFill>
              <a:srgbClr val="386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5685842" y="3367232"/>
              <a:ext cx="6799684" cy="116633"/>
            </a:xfrm>
            <a:prstGeom prst="rect">
              <a:avLst/>
            </a:prstGeom>
            <a:solidFill>
              <a:srgbClr val="61B9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16633" y="6589097"/>
            <a:ext cx="4887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w Cen MT Condensed" panose="020B0606020104020203" pitchFamily="34" charset="0"/>
              </a:rPr>
              <a:t>Lecture 3 </a:t>
            </a:r>
            <a:r>
              <a:rPr lang="en-US" sz="1400" dirty="0">
                <a:solidFill>
                  <a:srgbClr val="61B9BB"/>
                </a:solidFill>
                <a:latin typeface="Tw Cen MT Condensed" panose="020B0606020104020203" pitchFamily="34" charset="0"/>
              </a:rPr>
              <a:t>|</a:t>
            </a:r>
            <a:r>
              <a:rPr lang="en-US" sz="1400" dirty="0">
                <a:solidFill>
                  <a:schemeClr val="bg1"/>
                </a:solidFill>
                <a:latin typeface="Tw Cen MT Condensed" panose="020B0606020104020203" pitchFamily="34" charset="0"/>
              </a:rPr>
              <a:t> Intro to Chemo &amp; </a:t>
            </a:r>
            <a:r>
              <a:rPr lang="en-US" sz="1400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Biologicals</a:t>
            </a:r>
            <a:endParaRPr lang="en-GB" sz="14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44624"/>
            <a:ext cx="6678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w Cen MT" panose="020B0602020104020603" pitchFamily="34" charset="0"/>
              </a:rPr>
              <a:t>Alkylating agents</a:t>
            </a:r>
            <a:endParaRPr lang="en-GB" sz="4400" dirty="0">
              <a:latin typeface="Tw Cen MT" panose="020B0602020104020603" pitchFamily="34" charset="0"/>
            </a:endParaRPr>
          </a:p>
        </p:txBody>
      </p:sp>
      <p:pic>
        <p:nvPicPr>
          <p:cNvPr id="1026" name="Picture 2" descr="Balancing repair and tolerance of DNA damage caused by alkylating ag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955575"/>
            <a:ext cx="5751511" cy="499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980728"/>
            <a:ext cx="31683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err="1" smtClean="0"/>
              <a:t>Modifcation</a:t>
            </a:r>
            <a:r>
              <a:rPr lang="en-GB" dirty="0" smtClean="0"/>
              <a:t> of purine bases in DNA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smtClean="0"/>
              <a:t>Guanine alkylation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smtClean="0"/>
              <a:t>Adenine alkylation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smtClean="0"/>
              <a:t>Chemical cross-linking of bases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smtClean="0"/>
              <a:t>Leads to defective DNA repair or replication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9756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" y="0"/>
            <a:ext cx="9144001" cy="6858001"/>
            <a:chOff x="-1" y="0"/>
            <a:chExt cx="9144001" cy="6858001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16632"/>
            </a:xfrm>
            <a:prstGeom prst="rect">
              <a:avLst/>
            </a:prstGeom>
            <a:gradFill flip="none" rotWithShape="1">
              <a:gsLst>
                <a:gs pos="0">
                  <a:srgbClr val="386A57"/>
                </a:gs>
                <a:gs pos="100000">
                  <a:srgbClr val="61B9B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589097"/>
              <a:ext cx="9144000" cy="268904"/>
            </a:xfrm>
            <a:prstGeom prst="rect">
              <a:avLst/>
            </a:prstGeom>
            <a:gradFill flip="none" rotWithShape="1">
              <a:gsLst>
                <a:gs pos="0">
                  <a:srgbClr val="386A57"/>
                </a:gs>
                <a:gs pos="100000">
                  <a:srgbClr val="61B9B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-3341526" y="3399841"/>
              <a:ext cx="6799684" cy="116633"/>
            </a:xfrm>
            <a:prstGeom prst="rect">
              <a:avLst/>
            </a:prstGeom>
            <a:solidFill>
              <a:srgbClr val="386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5685842" y="3367232"/>
              <a:ext cx="6799684" cy="116633"/>
            </a:xfrm>
            <a:prstGeom prst="rect">
              <a:avLst/>
            </a:prstGeom>
            <a:solidFill>
              <a:srgbClr val="61B9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16633" y="6589097"/>
            <a:ext cx="4887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w Cen MT Condensed" panose="020B0606020104020203" pitchFamily="34" charset="0"/>
              </a:rPr>
              <a:t>Lecture 3 </a:t>
            </a:r>
            <a:r>
              <a:rPr lang="en-US" sz="1400" dirty="0">
                <a:solidFill>
                  <a:srgbClr val="61B9BB"/>
                </a:solidFill>
                <a:latin typeface="Tw Cen MT Condensed" panose="020B0606020104020203" pitchFamily="34" charset="0"/>
              </a:rPr>
              <a:t>|</a:t>
            </a:r>
            <a:r>
              <a:rPr lang="en-US" sz="1400" dirty="0">
                <a:solidFill>
                  <a:schemeClr val="bg1"/>
                </a:solidFill>
                <a:latin typeface="Tw Cen MT Condensed" panose="020B0606020104020203" pitchFamily="34" charset="0"/>
              </a:rPr>
              <a:t> Intro to Chemo &amp; </a:t>
            </a:r>
            <a:r>
              <a:rPr lang="en-US" sz="1400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Biologicals</a:t>
            </a:r>
            <a:endParaRPr lang="en-GB" sz="14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44624"/>
            <a:ext cx="813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w Cen MT" panose="020B0602020104020603" pitchFamily="34" charset="0"/>
              </a:rPr>
              <a:t>Antifolates</a:t>
            </a:r>
            <a:r>
              <a:rPr lang="en-US" sz="4400" dirty="0" smtClean="0">
                <a:latin typeface="Tw Cen MT" panose="020B0602020104020603" pitchFamily="34" charset="0"/>
              </a:rPr>
              <a:t> &amp; Purine analogues</a:t>
            </a:r>
            <a:endParaRPr lang="en-GB" sz="4400" dirty="0">
              <a:latin typeface="Tw Cen MT" panose="020B06020201040206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11760" y="1124744"/>
            <a:ext cx="64807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dirty="0" smtClean="0"/>
              <a:t>Drugs all work as antimetabolites or inhibitors of enzymes on purine biosynthesis pathway. </a:t>
            </a:r>
            <a:r>
              <a:rPr lang="en-GB" sz="2000" dirty="0"/>
              <a:t>Methotrexate is main agent still in use.</a:t>
            </a:r>
            <a:endParaRPr lang="en-GB" sz="20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20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dirty="0" smtClean="0"/>
              <a:t>Which cells might be most affected in patients?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20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20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dirty="0" smtClean="0"/>
              <a:t>How can side effects of </a:t>
            </a:r>
            <a:r>
              <a:rPr lang="en-GB" sz="2000" dirty="0" err="1" smtClean="0"/>
              <a:t>antifolates</a:t>
            </a:r>
            <a:r>
              <a:rPr lang="en-GB" sz="2000" dirty="0" smtClean="0"/>
              <a:t> be reduced?</a:t>
            </a:r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i="1" dirty="0"/>
          </a:p>
        </p:txBody>
      </p:sp>
      <p:pic>
        <p:nvPicPr>
          <p:cNvPr id="5122" name="Picture 2" descr="http://www.morning-earth.org/Graphic-E/BIOSPHERE/PLANTIMAGE/SOIL%20LIFE/actinomycetes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08" y="1196698"/>
            <a:ext cx="219075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05206" y="3425548"/>
            <a:ext cx="2198652" cy="923330"/>
          </a:xfrm>
          <a:prstGeom prst="rect">
            <a:avLst/>
          </a:prstGeom>
          <a:solidFill>
            <a:srgbClr val="386A57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Streptomyces growing in soil – the source of </a:t>
            </a:r>
            <a:r>
              <a:rPr lang="en-US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Actinomycin</a:t>
            </a:r>
            <a:r>
              <a:rPr 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D</a:t>
            </a:r>
            <a:endParaRPr lang="en-GB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450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" y="0"/>
            <a:ext cx="9144001" cy="6858001"/>
            <a:chOff x="-1" y="0"/>
            <a:chExt cx="9144001" cy="6858001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16632"/>
            </a:xfrm>
            <a:prstGeom prst="rect">
              <a:avLst/>
            </a:prstGeom>
            <a:gradFill flip="none" rotWithShape="1">
              <a:gsLst>
                <a:gs pos="0">
                  <a:srgbClr val="386A57"/>
                </a:gs>
                <a:gs pos="100000">
                  <a:srgbClr val="61B9B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589097"/>
              <a:ext cx="9144000" cy="268904"/>
            </a:xfrm>
            <a:prstGeom prst="rect">
              <a:avLst/>
            </a:prstGeom>
            <a:gradFill flip="none" rotWithShape="1">
              <a:gsLst>
                <a:gs pos="0">
                  <a:srgbClr val="386A57"/>
                </a:gs>
                <a:gs pos="100000">
                  <a:srgbClr val="61B9B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-3341526" y="3399841"/>
              <a:ext cx="6799684" cy="116633"/>
            </a:xfrm>
            <a:prstGeom prst="rect">
              <a:avLst/>
            </a:prstGeom>
            <a:solidFill>
              <a:srgbClr val="386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5685842" y="3367232"/>
              <a:ext cx="6799684" cy="116633"/>
            </a:xfrm>
            <a:prstGeom prst="rect">
              <a:avLst/>
            </a:prstGeom>
            <a:solidFill>
              <a:srgbClr val="61B9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16633" y="6589097"/>
            <a:ext cx="4887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w Cen MT Condensed" panose="020B0606020104020203" pitchFamily="34" charset="0"/>
              </a:rPr>
              <a:t>Lecture 3 </a:t>
            </a:r>
            <a:r>
              <a:rPr lang="en-US" sz="1400" dirty="0">
                <a:solidFill>
                  <a:srgbClr val="61B9BB"/>
                </a:solidFill>
                <a:latin typeface="Tw Cen MT Condensed" panose="020B0606020104020203" pitchFamily="34" charset="0"/>
              </a:rPr>
              <a:t>|</a:t>
            </a:r>
            <a:r>
              <a:rPr lang="en-US" sz="1400" dirty="0">
                <a:solidFill>
                  <a:schemeClr val="bg1"/>
                </a:solidFill>
                <a:latin typeface="Tw Cen MT Condensed" panose="020B0606020104020203" pitchFamily="34" charset="0"/>
              </a:rPr>
              <a:t> Intro to Chemo &amp; </a:t>
            </a:r>
            <a:r>
              <a:rPr lang="en-US" sz="1400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Biologicals</a:t>
            </a:r>
            <a:endParaRPr lang="en-GB" sz="14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44624"/>
            <a:ext cx="813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w Cen MT" panose="020B0602020104020603" pitchFamily="34" charset="0"/>
              </a:rPr>
              <a:t>Antifolates</a:t>
            </a:r>
            <a:r>
              <a:rPr lang="en-US" sz="4400" dirty="0" smtClean="0">
                <a:latin typeface="Tw Cen MT" panose="020B0602020104020603" pitchFamily="34" charset="0"/>
              </a:rPr>
              <a:t> &amp; Purine analogues</a:t>
            </a:r>
            <a:endParaRPr lang="en-GB" sz="4400" dirty="0">
              <a:latin typeface="Tw Cen MT" panose="020B06020201040206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11760" y="1124744"/>
            <a:ext cx="648072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dirty="0" smtClean="0"/>
              <a:t>Drugs all work as antimetabolites or inhibitors of enzymes on purine biosynthesis pathway. Methotrexate is main agent still in use.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20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dirty="0" smtClean="0"/>
              <a:t>Which cells might be most affected in patients?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dirty="0" smtClean="0">
                <a:solidFill>
                  <a:srgbClr val="386A57"/>
                </a:solidFill>
              </a:rPr>
              <a:t>Rapid dividing cells – tumour(!), mucosal surfaces (</a:t>
            </a:r>
            <a:r>
              <a:rPr lang="en-GB" sz="2000" dirty="0" err="1" smtClean="0">
                <a:solidFill>
                  <a:srgbClr val="386A57"/>
                </a:solidFill>
              </a:rPr>
              <a:t>mucositis</a:t>
            </a:r>
            <a:r>
              <a:rPr lang="en-GB" sz="2000" dirty="0" smtClean="0">
                <a:solidFill>
                  <a:srgbClr val="386A57"/>
                </a:solidFill>
              </a:rPr>
              <a:t>), Bone marrow (</a:t>
            </a:r>
            <a:r>
              <a:rPr lang="en-GB" sz="2000" dirty="0" err="1" smtClean="0">
                <a:solidFill>
                  <a:srgbClr val="386A57"/>
                </a:solidFill>
              </a:rPr>
              <a:t>neutropaenia</a:t>
            </a:r>
            <a:r>
              <a:rPr lang="en-GB" sz="2000" dirty="0" smtClean="0">
                <a:solidFill>
                  <a:srgbClr val="386A57"/>
                </a:solidFill>
              </a:rPr>
              <a:t>)</a:t>
            </a:r>
            <a:endParaRPr lang="en-GB" sz="2000" dirty="0">
              <a:solidFill>
                <a:srgbClr val="386A57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20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dirty="0" smtClean="0"/>
              <a:t>How can side effects of methotrexate be reduced?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dirty="0" smtClean="0">
                <a:solidFill>
                  <a:srgbClr val="386A57"/>
                </a:solidFill>
              </a:rPr>
              <a:t>Use </a:t>
            </a:r>
            <a:r>
              <a:rPr lang="en-GB" sz="2000" dirty="0" err="1" smtClean="0">
                <a:solidFill>
                  <a:srgbClr val="386A57"/>
                </a:solidFill>
              </a:rPr>
              <a:t>folinic</a:t>
            </a:r>
            <a:r>
              <a:rPr lang="en-GB" sz="2000" dirty="0" smtClean="0">
                <a:solidFill>
                  <a:srgbClr val="386A57"/>
                </a:solidFill>
              </a:rPr>
              <a:t> acid to restore folate levels</a:t>
            </a:r>
            <a:endParaRPr lang="en-GB" sz="2000" dirty="0">
              <a:solidFill>
                <a:srgbClr val="386A57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i="1" dirty="0"/>
          </a:p>
        </p:txBody>
      </p:sp>
      <p:pic>
        <p:nvPicPr>
          <p:cNvPr id="5122" name="Picture 2" descr="http://www.morning-earth.org/Graphic-E/BIOSPHERE/PLANTIMAGE/SOIL%20LIFE/actinomycetes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08" y="1196698"/>
            <a:ext cx="219075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05206" y="3425548"/>
            <a:ext cx="2198652" cy="923330"/>
          </a:xfrm>
          <a:prstGeom prst="rect">
            <a:avLst/>
          </a:prstGeom>
          <a:solidFill>
            <a:srgbClr val="386A57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Streptomyces growing in soil – the source of </a:t>
            </a:r>
            <a:r>
              <a:rPr lang="en-US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Actinomycin</a:t>
            </a:r>
            <a:r>
              <a:rPr 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D</a:t>
            </a:r>
            <a:endParaRPr lang="en-GB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526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" y="0"/>
            <a:ext cx="9144001" cy="6858001"/>
            <a:chOff x="-1" y="0"/>
            <a:chExt cx="9144001" cy="6858001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16632"/>
            </a:xfrm>
            <a:prstGeom prst="rect">
              <a:avLst/>
            </a:prstGeom>
            <a:gradFill flip="none" rotWithShape="1">
              <a:gsLst>
                <a:gs pos="0">
                  <a:srgbClr val="386A57"/>
                </a:gs>
                <a:gs pos="100000">
                  <a:srgbClr val="61B9B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589097"/>
              <a:ext cx="9144000" cy="268904"/>
            </a:xfrm>
            <a:prstGeom prst="rect">
              <a:avLst/>
            </a:prstGeom>
            <a:gradFill flip="none" rotWithShape="1">
              <a:gsLst>
                <a:gs pos="0">
                  <a:srgbClr val="386A57"/>
                </a:gs>
                <a:gs pos="100000">
                  <a:srgbClr val="61B9B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-3341526" y="3399841"/>
              <a:ext cx="6799684" cy="116633"/>
            </a:xfrm>
            <a:prstGeom prst="rect">
              <a:avLst/>
            </a:prstGeom>
            <a:solidFill>
              <a:srgbClr val="386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5685842" y="3367232"/>
              <a:ext cx="6799684" cy="116633"/>
            </a:xfrm>
            <a:prstGeom prst="rect">
              <a:avLst/>
            </a:prstGeom>
            <a:solidFill>
              <a:srgbClr val="61B9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16633" y="6589097"/>
            <a:ext cx="4887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w Cen MT Condensed" panose="020B0606020104020203" pitchFamily="34" charset="0"/>
              </a:rPr>
              <a:t>Lecture 3 </a:t>
            </a:r>
            <a:r>
              <a:rPr lang="en-US" sz="1400" dirty="0">
                <a:solidFill>
                  <a:srgbClr val="61B9BB"/>
                </a:solidFill>
                <a:latin typeface="Tw Cen MT Condensed" panose="020B0606020104020203" pitchFamily="34" charset="0"/>
              </a:rPr>
              <a:t>|</a:t>
            </a:r>
            <a:r>
              <a:rPr lang="en-US" sz="1400" dirty="0">
                <a:solidFill>
                  <a:schemeClr val="bg1"/>
                </a:solidFill>
                <a:latin typeface="Tw Cen MT Condensed" panose="020B0606020104020203" pitchFamily="34" charset="0"/>
              </a:rPr>
              <a:t> Intro to Chemo &amp; </a:t>
            </a:r>
            <a:r>
              <a:rPr lang="en-US" sz="1400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Biologicals</a:t>
            </a:r>
            <a:endParaRPr lang="en-GB" sz="14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44624"/>
            <a:ext cx="6678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w Cen MT" panose="020B0602020104020603" pitchFamily="34" charset="0"/>
              </a:rPr>
              <a:t>Antifolate</a:t>
            </a:r>
            <a:r>
              <a:rPr lang="en-US" sz="4400" dirty="0" smtClean="0">
                <a:latin typeface="Tw Cen MT" panose="020B0602020104020603" pitchFamily="34" charset="0"/>
              </a:rPr>
              <a:t> mechanisms</a:t>
            </a:r>
            <a:endParaRPr lang="en-GB" sz="4400" dirty="0">
              <a:latin typeface="Tw Cen MT" panose="020B06020201040206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520" y="1124744"/>
            <a:ext cx="33843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/>
              <a:t>3</a:t>
            </a:r>
            <a:r>
              <a:rPr lang="en-GB" dirty="0" smtClean="0"/>
              <a:t> main pathways targeted by </a:t>
            </a:r>
            <a:r>
              <a:rPr lang="en-GB" dirty="0" err="1" smtClean="0"/>
              <a:t>antifolate</a:t>
            </a:r>
            <a:r>
              <a:rPr lang="en-GB" dirty="0" smtClean="0"/>
              <a:t> drugs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err="1" smtClean="0"/>
              <a:t>Dihydrofolate</a:t>
            </a:r>
            <a:r>
              <a:rPr lang="en-GB" dirty="0" smtClean="0"/>
              <a:t> </a:t>
            </a:r>
            <a:r>
              <a:rPr lang="en-GB" dirty="0" err="1" smtClean="0"/>
              <a:t>reductase</a:t>
            </a:r>
            <a:endParaRPr lang="en-GB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GB" dirty="0" err="1" smtClean="0"/>
              <a:t>Aminopterin</a:t>
            </a:r>
            <a:endParaRPr lang="en-GB" dirty="0" smtClean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GB" dirty="0" smtClean="0"/>
              <a:t>Methotrexate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smtClean="0"/>
              <a:t>PRPP/GARFT pathway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GB" dirty="0" smtClean="0"/>
              <a:t>6-Mercaptopurine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err="1" smtClean="0"/>
              <a:t>Thymidylate</a:t>
            </a:r>
            <a:r>
              <a:rPr lang="en-GB" dirty="0" smtClean="0"/>
              <a:t> </a:t>
            </a:r>
            <a:r>
              <a:rPr lang="en-GB" dirty="0" err="1" smtClean="0"/>
              <a:t>synthetase</a:t>
            </a:r>
            <a:endParaRPr lang="en-GB" dirty="0" smtClean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GB" dirty="0" smtClean="0"/>
              <a:t>5FU, </a:t>
            </a:r>
            <a:r>
              <a:rPr lang="en-GB" dirty="0" err="1" smtClean="0"/>
              <a:t>Capecitebine</a:t>
            </a:r>
            <a:r>
              <a:rPr lang="en-GB" dirty="0" smtClean="0"/>
              <a:t> 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smtClean="0"/>
              <a:t>Or all 3 at the same time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GB" dirty="0" err="1" smtClean="0"/>
              <a:t>Pemetrexed</a:t>
            </a:r>
            <a:endParaRPr lang="en-GB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i="1" dirty="0"/>
          </a:p>
        </p:txBody>
      </p:sp>
      <p:pic>
        <p:nvPicPr>
          <p:cNvPr id="2050" name="Picture 2" descr="http://theoncologist.alphamedpress.org/content/6/4/363/F2.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24744"/>
            <a:ext cx="5009902" cy="308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71944" y="2608864"/>
            <a:ext cx="504056" cy="2160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7901952" y="1340768"/>
            <a:ext cx="86409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840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2287</Words>
  <Application>Microsoft Office PowerPoint</Application>
  <PresentationFormat>On-screen Show (4:3)</PresentationFormat>
  <Paragraphs>349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PowerPoint Presentation</vt:lpstr>
      <vt:lpstr>Learning objectives 1</vt:lpstr>
      <vt:lpstr>Learning objectives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</dc:creator>
  <cp:lastModifiedBy>Raj</cp:lastModifiedBy>
  <cp:revision>93</cp:revision>
  <dcterms:created xsi:type="dcterms:W3CDTF">2014-09-08T10:01:13Z</dcterms:created>
  <dcterms:modified xsi:type="dcterms:W3CDTF">2015-08-12T15:42:13Z</dcterms:modified>
</cp:coreProperties>
</file>