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84" r:id="rId3"/>
    <p:sldId id="285" r:id="rId4"/>
    <p:sldId id="286" r:id="rId5"/>
    <p:sldId id="287" r:id="rId6"/>
    <p:sldId id="288" r:id="rId7"/>
    <p:sldId id="310" r:id="rId8"/>
    <p:sldId id="311" r:id="rId9"/>
    <p:sldId id="312" r:id="rId10"/>
    <p:sldId id="313" r:id="rId11"/>
    <p:sldId id="314" r:id="rId12"/>
    <p:sldId id="315" r:id="rId13"/>
    <p:sldId id="316" r:id="rId14"/>
    <p:sldId id="317" r:id="rId15"/>
    <p:sldId id="318" r:id="rId16"/>
    <p:sldId id="319" r:id="rId17"/>
    <p:sldId id="321" r:id="rId18"/>
    <p:sldId id="322" r:id="rId19"/>
    <p:sldId id="323" r:id="rId20"/>
    <p:sldId id="324" r:id="rId21"/>
    <p:sldId id="325" r:id="rId22"/>
    <p:sldId id="259" r:id="rId23"/>
    <p:sldId id="327" r:id="rId24"/>
    <p:sldId id="262" r:id="rId25"/>
    <p:sldId id="292" r:id="rId26"/>
    <p:sldId id="293" r:id="rId27"/>
    <p:sldId id="294" r:id="rId28"/>
    <p:sldId id="295" r:id="rId29"/>
    <p:sldId id="296" r:id="rId30"/>
    <p:sldId id="328" r:id="rId31"/>
    <p:sldId id="297" r:id="rId32"/>
    <p:sldId id="298" r:id="rId33"/>
    <p:sldId id="307" r:id="rId34"/>
    <p:sldId id="308" r:id="rId35"/>
    <p:sldId id="329" r:id="rId36"/>
    <p:sldId id="337" r:id="rId37"/>
    <p:sldId id="264" r:id="rId38"/>
    <p:sldId id="338" r:id="rId39"/>
    <p:sldId id="344" r:id="rId40"/>
    <p:sldId id="339" r:id="rId41"/>
    <p:sldId id="340" r:id="rId42"/>
    <p:sldId id="341" r:id="rId43"/>
    <p:sldId id="342" r:id="rId44"/>
    <p:sldId id="343" r:id="rId45"/>
    <p:sldId id="280" r:id="rId46"/>
    <p:sldId id="281" r:id="rId47"/>
    <p:sldId id="28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A57"/>
    <a:srgbClr val="61B9BB"/>
    <a:srgbClr val="F338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78" autoAdjust="0"/>
  </p:normalViewPr>
  <p:slideViewPr>
    <p:cSldViewPr>
      <p:cViewPr varScale="1">
        <p:scale>
          <a:sx n="111" d="100"/>
          <a:sy n="111" d="100"/>
        </p:scale>
        <p:origin x="153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52853-1398-45A9-991B-8B280BB45E62}" type="doc">
      <dgm:prSet loTypeId="urn:microsoft.com/office/officeart/2005/8/layout/process2" loCatId="process" qsTypeId="urn:microsoft.com/office/officeart/2005/8/quickstyle/simple1" qsCatId="simple" csTypeId="urn:microsoft.com/office/officeart/2005/8/colors/accent1_2" csCatId="accent1" phldr="1"/>
      <dgm:spPr/>
    </dgm:pt>
    <dgm:pt modelId="{5F4DB6F5-C345-4EE7-A1AF-0A72AA1B7D87}">
      <dgm:prSet phldrT="[Text]"/>
      <dgm:spPr/>
      <dgm:t>
        <a:bodyPr/>
        <a:lstStyle/>
        <a:p>
          <a:r>
            <a:rPr lang="en-GB" dirty="0" smtClean="0"/>
            <a:t>Consultation</a:t>
          </a:r>
          <a:endParaRPr lang="en-GB" dirty="0"/>
        </a:p>
      </dgm:t>
    </dgm:pt>
    <dgm:pt modelId="{5C893C35-082C-428B-8FDD-F17AB80CAA20}" type="parTrans" cxnId="{29C46997-3940-459F-B52E-6C142B0CAF58}">
      <dgm:prSet/>
      <dgm:spPr/>
      <dgm:t>
        <a:bodyPr/>
        <a:lstStyle/>
        <a:p>
          <a:endParaRPr lang="en-GB"/>
        </a:p>
      </dgm:t>
    </dgm:pt>
    <dgm:pt modelId="{959D6EB9-A689-47BA-B4DF-4C153CF63C68}" type="sibTrans" cxnId="{29C46997-3940-459F-B52E-6C142B0CAF58}">
      <dgm:prSet/>
      <dgm:spPr/>
      <dgm:t>
        <a:bodyPr/>
        <a:lstStyle/>
        <a:p>
          <a:endParaRPr lang="en-GB"/>
        </a:p>
      </dgm:t>
    </dgm:pt>
    <dgm:pt modelId="{E39C4E9D-061C-4961-978C-00C7EFA83943}">
      <dgm:prSet phldrT="[Text]"/>
      <dgm:spPr/>
      <dgm:t>
        <a:bodyPr/>
        <a:lstStyle/>
        <a:p>
          <a:r>
            <a:rPr lang="en-GB" dirty="0" smtClean="0"/>
            <a:t>Immobilisation, imaging for RT</a:t>
          </a:r>
          <a:endParaRPr lang="en-GB" dirty="0"/>
        </a:p>
      </dgm:t>
    </dgm:pt>
    <dgm:pt modelId="{D9EAFA31-2DA7-4DC2-8E00-E76CBFBF9D7C}" type="parTrans" cxnId="{1C0A0B7A-8C36-4B37-BFC1-46BE2B02C7DC}">
      <dgm:prSet/>
      <dgm:spPr/>
      <dgm:t>
        <a:bodyPr/>
        <a:lstStyle/>
        <a:p>
          <a:endParaRPr lang="en-GB"/>
        </a:p>
      </dgm:t>
    </dgm:pt>
    <dgm:pt modelId="{79D7FD1E-AB28-4790-AF2F-BFCAF68ACF9E}" type="sibTrans" cxnId="{1C0A0B7A-8C36-4B37-BFC1-46BE2B02C7DC}">
      <dgm:prSet/>
      <dgm:spPr/>
      <dgm:t>
        <a:bodyPr/>
        <a:lstStyle/>
        <a:p>
          <a:endParaRPr lang="en-GB"/>
        </a:p>
      </dgm:t>
    </dgm:pt>
    <dgm:pt modelId="{16F69C7A-5D44-49DB-8596-7EE5BFE44F14}">
      <dgm:prSet phldrT="[Text]"/>
      <dgm:spPr/>
      <dgm:t>
        <a:bodyPr/>
        <a:lstStyle/>
        <a:p>
          <a:r>
            <a:rPr lang="en-GB" dirty="0" smtClean="0"/>
            <a:t>Target volume delineation</a:t>
          </a:r>
          <a:endParaRPr lang="en-GB" dirty="0"/>
        </a:p>
      </dgm:t>
    </dgm:pt>
    <dgm:pt modelId="{6D6BFA61-C1D7-4529-8346-AB8C560D56E1}" type="parTrans" cxnId="{C7E7BB90-E177-43E9-A181-7702C87EFF66}">
      <dgm:prSet/>
      <dgm:spPr/>
      <dgm:t>
        <a:bodyPr/>
        <a:lstStyle/>
        <a:p>
          <a:endParaRPr lang="en-GB"/>
        </a:p>
      </dgm:t>
    </dgm:pt>
    <dgm:pt modelId="{1ADC1F64-E2A3-42BD-BA2A-70B8640E01DE}" type="sibTrans" cxnId="{C7E7BB90-E177-43E9-A181-7702C87EFF66}">
      <dgm:prSet/>
      <dgm:spPr/>
      <dgm:t>
        <a:bodyPr/>
        <a:lstStyle/>
        <a:p>
          <a:endParaRPr lang="en-GB"/>
        </a:p>
      </dgm:t>
    </dgm:pt>
    <dgm:pt modelId="{85AD3242-6DD4-4E04-970B-6D75E741CD51}">
      <dgm:prSet phldrT="[Text]"/>
      <dgm:spPr/>
      <dgm:t>
        <a:bodyPr/>
        <a:lstStyle/>
        <a:p>
          <a:r>
            <a:rPr lang="en-GB" dirty="0" smtClean="0"/>
            <a:t>Treatment planning</a:t>
          </a:r>
          <a:endParaRPr lang="en-GB" dirty="0"/>
        </a:p>
      </dgm:t>
    </dgm:pt>
    <dgm:pt modelId="{52B564BC-3071-417E-97B2-0DFAA2F2AE2E}" type="parTrans" cxnId="{5F107CB6-F0F3-499D-91EF-A4C9AC06941B}">
      <dgm:prSet/>
      <dgm:spPr/>
      <dgm:t>
        <a:bodyPr/>
        <a:lstStyle/>
        <a:p>
          <a:endParaRPr lang="en-GB"/>
        </a:p>
      </dgm:t>
    </dgm:pt>
    <dgm:pt modelId="{43844325-33CD-4107-8F87-8F639DBF7214}" type="sibTrans" cxnId="{5F107CB6-F0F3-499D-91EF-A4C9AC06941B}">
      <dgm:prSet/>
      <dgm:spPr/>
      <dgm:t>
        <a:bodyPr/>
        <a:lstStyle/>
        <a:p>
          <a:endParaRPr lang="en-GB"/>
        </a:p>
      </dgm:t>
    </dgm:pt>
    <dgm:pt modelId="{85B45704-F5FD-45EF-8B39-44CF770F63DE}">
      <dgm:prSet phldrT="[Text]"/>
      <dgm:spPr/>
      <dgm:t>
        <a:bodyPr/>
        <a:lstStyle/>
        <a:p>
          <a:r>
            <a:rPr lang="en-GB" dirty="0" smtClean="0"/>
            <a:t>Treatment delivery</a:t>
          </a:r>
          <a:endParaRPr lang="en-GB" dirty="0"/>
        </a:p>
      </dgm:t>
    </dgm:pt>
    <dgm:pt modelId="{7404410D-1F26-4039-A8F2-89C9A620031F}" type="parTrans" cxnId="{8C21AD52-5EA2-4DC8-BAC8-A09FF038D0F3}">
      <dgm:prSet/>
      <dgm:spPr/>
      <dgm:t>
        <a:bodyPr/>
        <a:lstStyle/>
        <a:p>
          <a:endParaRPr lang="en-GB"/>
        </a:p>
      </dgm:t>
    </dgm:pt>
    <dgm:pt modelId="{143D873A-BA2D-4105-BCA7-BF612E205E05}" type="sibTrans" cxnId="{8C21AD52-5EA2-4DC8-BAC8-A09FF038D0F3}">
      <dgm:prSet/>
      <dgm:spPr/>
      <dgm:t>
        <a:bodyPr/>
        <a:lstStyle/>
        <a:p>
          <a:endParaRPr lang="en-GB"/>
        </a:p>
      </dgm:t>
    </dgm:pt>
    <dgm:pt modelId="{3CC255EC-6F78-49A3-827A-8960DDADA90C}">
      <dgm:prSet phldrT="[Text]"/>
      <dgm:spPr/>
      <dgm:t>
        <a:bodyPr/>
        <a:lstStyle/>
        <a:p>
          <a:r>
            <a:rPr lang="en-GB" dirty="0" smtClean="0"/>
            <a:t>Imaging during treatment</a:t>
          </a:r>
          <a:endParaRPr lang="en-GB" dirty="0"/>
        </a:p>
      </dgm:t>
    </dgm:pt>
    <dgm:pt modelId="{DE4C9216-7BAF-4FCD-AC34-59CD1C455905}" type="parTrans" cxnId="{D80B1D7D-E63E-461E-97DB-AD09C67422CA}">
      <dgm:prSet/>
      <dgm:spPr/>
      <dgm:t>
        <a:bodyPr/>
        <a:lstStyle/>
        <a:p>
          <a:endParaRPr lang="en-GB"/>
        </a:p>
      </dgm:t>
    </dgm:pt>
    <dgm:pt modelId="{8F0C796B-B639-4036-98C9-B537CF6176EB}" type="sibTrans" cxnId="{D80B1D7D-E63E-461E-97DB-AD09C67422CA}">
      <dgm:prSet/>
      <dgm:spPr/>
      <dgm:t>
        <a:bodyPr/>
        <a:lstStyle/>
        <a:p>
          <a:endParaRPr lang="en-GB"/>
        </a:p>
      </dgm:t>
    </dgm:pt>
    <dgm:pt modelId="{158737EB-F3F6-49DD-8F48-24B8BCB2E0B2}">
      <dgm:prSet phldrT="[Text]"/>
      <dgm:spPr/>
      <dgm:t>
        <a:bodyPr/>
        <a:lstStyle/>
        <a:p>
          <a:r>
            <a:rPr lang="en-GB" dirty="0" smtClean="0"/>
            <a:t>Follow-up / outcome tracking</a:t>
          </a:r>
          <a:endParaRPr lang="en-GB" dirty="0"/>
        </a:p>
      </dgm:t>
    </dgm:pt>
    <dgm:pt modelId="{944FFBF6-E8B7-4D83-8E02-17625868CD7F}" type="parTrans" cxnId="{402EF594-92F0-4212-ABF8-025FA029B186}">
      <dgm:prSet/>
      <dgm:spPr/>
      <dgm:t>
        <a:bodyPr/>
        <a:lstStyle/>
        <a:p>
          <a:endParaRPr lang="en-GB"/>
        </a:p>
      </dgm:t>
    </dgm:pt>
    <dgm:pt modelId="{9CD396BA-5A1F-4541-8C49-0ED61ACDAC3B}" type="sibTrans" cxnId="{402EF594-92F0-4212-ABF8-025FA029B186}">
      <dgm:prSet/>
      <dgm:spPr/>
      <dgm:t>
        <a:bodyPr/>
        <a:lstStyle/>
        <a:p>
          <a:endParaRPr lang="en-GB"/>
        </a:p>
      </dgm:t>
    </dgm:pt>
    <dgm:pt modelId="{79F9D744-34AF-4B51-8A4A-EB2A3698E9C9}" type="pres">
      <dgm:prSet presAssocID="{CFA52853-1398-45A9-991B-8B280BB45E62}" presName="linearFlow" presStyleCnt="0">
        <dgm:presLayoutVars>
          <dgm:resizeHandles val="exact"/>
        </dgm:presLayoutVars>
      </dgm:prSet>
      <dgm:spPr/>
    </dgm:pt>
    <dgm:pt modelId="{118F6068-0A53-4652-8FA6-A3968EFC51C9}" type="pres">
      <dgm:prSet presAssocID="{5F4DB6F5-C345-4EE7-A1AF-0A72AA1B7D87}" presName="node" presStyleLbl="node1" presStyleIdx="0" presStyleCnt="7" custLinFactNeighborX="32675">
        <dgm:presLayoutVars>
          <dgm:bulletEnabled val="1"/>
        </dgm:presLayoutVars>
      </dgm:prSet>
      <dgm:spPr/>
      <dgm:t>
        <a:bodyPr/>
        <a:lstStyle/>
        <a:p>
          <a:endParaRPr lang="en-GB"/>
        </a:p>
      </dgm:t>
    </dgm:pt>
    <dgm:pt modelId="{C46A8E39-55E9-4E65-8D47-190D724900A1}" type="pres">
      <dgm:prSet presAssocID="{959D6EB9-A689-47BA-B4DF-4C153CF63C68}" presName="sibTrans" presStyleLbl="sibTrans2D1" presStyleIdx="0" presStyleCnt="6"/>
      <dgm:spPr/>
      <dgm:t>
        <a:bodyPr/>
        <a:lstStyle/>
        <a:p>
          <a:endParaRPr lang="en-GB"/>
        </a:p>
      </dgm:t>
    </dgm:pt>
    <dgm:pt modelId="{F523F126-FB4F-4599-A657-9925C5638E8E}" type="pres">
      <dgm:prSet presAssocID="{959D6EB9-A689-47BA-B4DF-4C153CF63C68}" presName="connectorText" presStyleLbl="sibTrans2D1" presStyleIdx="0" presStyleCnt="6"/>
      <dgm:spPr/>
      <dgm:t>
        <a:bodyPr/>
        <a:lstStyle/>
        <a:p>
          <a:endParaRPr lang="en-GB"/>
        </a:p>
      </dgm:t>
    </dgm:pt>
    <dgm:pt modelId="{935488BE-6994-42E7-9B86-8A1BB5028AC0}" type="pres">
      <dgm:prSet presAssocID="{E39C4E9D-061C-4961-978C-00C7EFA83943}" presName="node" presStyleLbl="node1" presStyleIdx="1" presStyleCnt="7">
        <dgm:presLayoutVars>
          <dgm:bulletEnabled val="1"/>
        </dgm:presLayoutVars>
      </dgm:prSet>
      <dgm:spPr/>
      <dgm:t>
        <a:bodyPr/>
        <a:lstStyle/>
        <a:p>
          <a:endParaRPr lang="en-GB"/>
        </a:p>
      </dgm:t>
    </dgm:pt>
    <dgm:pt modelId="{F6EB71CE-65A8-4AAF-9A4C-251E0EF45867}" type="pres">
      <dgm:prSet presAssocID="{79D7FD1E-AB28-4790-AF2F-BFCAF68ACF9E}" presName="sibTrans" presStyleLbl="sibTrans2D1" presStyleIdx="1" presStyleCnt="6"/>
      <dgm:spPr/>
      <dgm:t>
        <a:bodyPr/>
        <a:lstStyle/>
        <a:p>
          <a:endParaRPr lang="en-GB"/>
        </a:p>
      </dgm:t>
    </dgm:pt>
    <dgm:pt modelId="{06BE34F6-5197-4762-B225-F237331FA670}" type="pres">
      <dgm:prSet presAssocID="{79D7FD1E-AB28-4790-AF2F-BFCAF68ACF9E}" presName="connectorText" presStyleLbl="sibTrans2D1" presStyleIdx="1" presStyleCnt="6"/>
      <dgm:spPr/>
      <dgm:t>
        <a:bodyPr/>
        <a:lstStyle/>
        <a:p>
          <a:endParaRPr lang="en-GB"/>
        </a:p>
      </dgm:t>
    </dgm:pt>
    <dgm:pt modelId="{B608B58A-7FAC-4C42-AEBB-92C91FE25380}" type="pres">
      <dgm:prSet presAssocID="{16F69C7A-5D44-49DB-8596-7EE5BFE44F14}" presName="node" presStyleLbl="node1" presStyleIdx="2" presStyleCnt="7" custLinFactNeighborX="-5862">
        <dgm:presLayoutVars>
          <dgm:bulletEnabled val="1"/>
        </dgm:presLayoutVars>
      </dgm:prSet>
      <dgm:spPr/>
      <dgm:t>
        <a:bodyPr/>
        <a:lstStyle/>
        <a:p>
          <a:endParaRPr lang="en-GB"/>
        </a:p>
      </dgm:t>
    </dgm:pt>
    <dgm:pt modelId="{3E4F5BF6-8C34-4DCE-BC8E-0F16F003A87D}" type="pres">
      <dgm:prSet presAssocID="{1ADC1F64-E2A3-42BD-BA2A-70B8640E01DE}" presName="sibTrans" presStyleLbl="sibTrans2D1" presStyleIdx="2" presStyleCnt="6"/>
      <dgm:spPr/>
      <dgm:t>
        <a:bodyPr/>
        <a:lstStyle/>
        <a:p>
          <a:endParaRPr lang="en-GB"/>
        </a:p>
      </dgm:t>
    </dgm:pt>
    <dgm:pt modelId="{ACC504C0-E668-481D-8D3D-0B20D4048960}" type="pres">
      <dgm:prSet presAssocID="{1ADC1F64-E2A3-42BD-BA2A-70B8640E01DE}" presName="connectorText" presStyleLbl="sibTrans2D1" presStyleIdx="2" presStyleCnt="6"/>
      <dgm:spPr/>
      <dgm:t>
        <a:bodyPr/>
        <a:lstStyle/>
        <a:p>
          <a:endParaRPr lang="en-GB"/>
        </a:p>
      </dgm:t>
    </dgm:pt>
    <dgm:pt modelId="{B4950733-CA70-440C-92BA-6DF923C5F0CC}" type="pres">
      <dgm:prSet presAssocID="{85AD3242-6DD4-4E04-970B-6D75E741CD51}" presName="node" presStyleLbl="node1" presStyleIdx="3" presStyleCnt="7" custLinFactNeighborX="-5862">
        <dgm:presLayoutVars>
          <dgm:bulletEnabled val="1"/>
        </dgm:presLayoutVars>
      </dgm:prSet>
      <dgm:spPr/>
      <dgm:t>
        <a:bodyPr/>
        <a:lstStyle/>
        <a:p>
          <a:endParaRPr lang="en-GB"/>
        </a:p>
      </dgm:t>
    </dgm:pt>
    <dgm:pt modelId="{B0AD7CEF-DD2E-47EE-913B-F632A587FA2B}" type="pres">
      <dgm:prSet presAssocID="{43844325-33CD-4107-8F87-8F639DBF7214}" presName="sibTrans" presStyleLbl="sibTrans2D1" presStyleIdx="3" presStyleCnt="6"/>
      <dgm:spPr/>
      <dgm:t>
        <a:bodyPr/>
        <a:lstStyle/>
        <a:p>
          <a:endParaRPr lang="en-GB"/>
        </a:p>
      </dgm:t>
    </dgm:pt>
    <dgm:pt modelId="{3D7FC784-09DD-4BF2-A282-DD5147726C80}" type="pres">
      <dgm:prSet presAssocID="{43844325-33CD-4107-8F87-8F639DBF7214}" presName="connectorText" presStyleLbl="sibTrans2D1" presStyleIdx="3" presStyleCnt="6"/>
      <dgm:spPr/>
      <dgm:t>
        <a:bodyPr/>
        <a:lstStyle/>
        <a:p>
          <a:endParaRPr lang="en-GB"/>
        </a:p>
      </dgm:t>
    </dgm:pt>
    <dgm:pt modelId="{D30DC1DF-D1B6-4483-B977-08EBF30AC35A}" type="pres">
      <dgm:prSet presAssocID="{85B45704-F5FD-45EF-8B39-44CF770F63DE}" presName="node" presStyleLbl="node1" presStyleIdx="4" presStyleCnt="7">
        <dgm:presLayoutVars>
          <dgm:bulletEnabled val="1"/>
        </dgm:presLayoutVars>
      </dgm:prSet>
      <dgm:spPr/>
      <dgm:t>
        <a:bodyPr/>
        <a:lstStyle/>
        <a:p>
          <a:endParaRPr lang="en-GB"/>
        </a:p>
      </dgm:t>
    </dgm:pt>
    <dgm:pt modelId="{9BF4EE91-6053-4B32-90D6-EA382A322674}" type="pres">
      <dgm:prSet presAssocID="{143D873A-BA2D-4105-BCA7-BF612E205E05}" presName="sibTrans" presStyleLbl="sibTrans2D1" presStyleIdx="4" presStyleCnt="6"/>
      <dgm:spPr/>
      <dgm:t>
        <a:bodyPr/>
        <a:lstStyle/>
        <a:p>
          <a:endParaRPr lang="en-GB"/>
        </a:p>
      </dgm:t>
    </dgm:pt>
    <dgm:pt modelId="{5EE582BE-EE38-4B63-8D1A-4DD41D819591}" type="pres">
      <dgm:prSet presAssocID="{143D873A-BA2D-4105-BCA7-BF612E205E05}" presName="connectorText" presStyleLbl="sibTrans2D1" presStyleIdx="4" presStyleCnt="6"/>
      <dgm:spPr/>
      <dgm:t>
        <a:bodyPr/>
        <a:lstStyle/>
        <a:p>
          <a:endParaRPr lang="en-GB"/>
        </a:p>
      </dgm:t>
    </dgm:pt>
    <dgm:pt modelId="{4E374F7C-417A-4539-9788-26505F8721F9}" type="pres">
      <dgm:prSet presAssocID="{3CC255EC-6F78-49A3-827A-8960DDADA90C}" presName="node" presStyleLbl="node1" presStyleIdx="5" presStyleCnt="7">
        <dgm:presLayoutVars>
          <dgm:bulletEnabled val="1"/>
        </dgm:presLayoutVars>
      </dgm:prSet>
      <dgm:spPr/>
      <dgm:t>
        <a:bodyPr/>
        <a:lstStyle/>
        <a:p>
          <a:endParaRPr lang="en-GB"/>
        </a:p>
      </dgm:t>
    </dgm:pt>
    <dgm:pt modelId="{6DEB4B9B-162F-4BCE-9C6E-80CCF8EAFDA8}" type="pres">
      <dgm:prSet presAssocID="{8F0C796B-B639-4036-98C9-B537CF6176EB}" presName="sibTrans" presStyleLbl="sibTrans2D1" presStyleIdx="5" presStyleCnt="6"/>
      <dgm:spPr/>
      <dgm:t>
        <a:bodyPr/>
        <a:lstStyle/>
        <a:p>
          <a:endParaRPr lang="en-GB"/>
        </a:p>
      </dgm:t>
    </dgm:pt>
    <dgm:pt modelId="{BD9EC046-68C7-4094-BCD8-199A59BCE9BC}" type="pres">
      <dgm:prSet presAssocID="{8F0C796B-B639-4036-98C9-B537CF6176EB}" presName="connectorText" presStyleLbl="sibTrans2D1" presStyleIdx="5" presStyleCnt="6"/>
      <dgm:spPr/>
      <dgm:t>
        <a:bodyPr/>
        <a:lstStyle/>
        <a:p>
          <a:endParaRPr lang="en-GB"/>
        </a:p>
      </dgm:t>
    </dgm:pt>
    <dgm:pt modelId="{463A5171-E1A9-41FC-A0BA-3806EEA41D52}" type="pres">
      <dgm:prSet presAssocID="{158737EB-F3F6-49DD-8F48-24B8BCB2E0B2}" presName="node" presStyleLbl="node1" presStyleIdx="6" presStyleCnt="7" custLinFactNeighborX="28207">
        <dgm:presLayoutVars>
          <dgm:bulletEnabled val="1"/>
        </dgm:presLayoutVars>
      </dgm:prSet>
      <dgm:spPr/>
      <dgm:t>
        <a:bodyPr/>
        <a:lstStyle/>
        <a:p>
          <a:endParaRPr lang="en-GB"/>
        </a:p>
      </dgm:t>
    </dgm:pt>
  </dgm:ptLst>
  <dgm:cxnLst>
    <dgm:cxn modelId="{E4339F5E-8DBA-492B-8277-DDB7F4BA8E48}" type="presOf" srcId="{3CC255EC-6F78-49A3-827A-8960DDADA90C}" destId="{4E374F7C-417A-4539-9788-26505F8721F9}" srcOrd="0" destOrd="0" presId="urn:microsoft.com/office/officeart/2005/8/layout/process2"/>
    <dgm:cxn modelId="{77981D83-3998-4351-A272-BBAD143C5C43}" type="presOf" srcId="{85B45704-F5FD-45EF-8B39-44CF770F63DE}" destId="{D30DC1DF-D1B6-4483-B977-08EBF30AC35A}" srcOrd="0" destOrd="0" presId="urn:microsoft.com/office/officeart/2005/8/layout/process2"/>
    <dgm:cxn modelId="{26FE1E51-A93E-4680-AD44-B7392C4B4906}" type="presOf" srcId="{43844325-33CD-4107-8F87-8F639DBF7214}" destId="{3D7FC784-09DD-4BF2-A282-DD5147726C80}" srcOrd="1" destOrd="0" presId="urn:microsoft.com/office/officeart/2005/8/layout/process2"/>
    <dgm:cxn modelId="{D80B1D7D-E63E-461E-97DB-AD09C67422CA}" srcId="{CFA52853-1398-45A9-991B-8B280BB45E62}" destId="{3CC255EC-6F78-49A3-827A-8960DDADA90C}" srcOrd="5" destOrd="0" parTransId="{DE4C9216-7BAF-4FCD-AC34-59CD1C455905}" sibTransId="{8F0C796B-B639-4036-98C9-B537CF6176EB}"/>
    <dgm:cxn modelId="{D48126B9-3CA4-464C-B738-76E4044A4E3B}" type="presOf" srcId="{5F4DB6F5-C345-4EE7-A1AF-0A72AA1B7D87}" destId="{118F6068-0A53-4652-8FA6-A3968EFC51C9}" srcOrd="0" destOrd="0" presId="urn:microsoft.com/office/officeart/2005/8/layout/process2"/>
    <dgm:cxn modelId="{A191C7DF-9B74-426C-968E-0DB7ACFBCEF5}" type="presOf" srcId="{79D7FD1E-AB28-4790-AF2F-BFCAF68ACF9E}" destId="{F6EB71CE-65A8-4AAF-9A4C-251E0EF45867}" srcOrd="0" destOrd="0" presId="urn:microsoft.com/office/officeart/2005/8/layout/process2"/>
    <dgm:cxn modelId="{A559E099-6118-4D02-91DC-A3509B551937}" type="presOf" srcId="{43844325-33CD-4107-8F87-8F639DBF7214}" destId="{B0AD7CEF-DD2E-47EE-913B-F632A587FA2B}" srcOrd="0" destOrd="0" presId="urn:microsoft.com/office/officeart/2005/8/layout/process2"/>
    <dgm:cxn modelId="{8C34D657-0D5A-449A-84C7-3929EA172276}" type="presOf" srcId="{85AD3242-6DD4-4E04-970B-6D75E741CD51}" destId="{B4950733-CA70-440C-92BA-6DF923C5F0CC}" srcOrd="0" destOrd="0" presId="urn:microsoft.com/office/officeart/2005/8/layout/process2"/>
    <dgm:cxn modelId="{29C46997-3940-459F-B52E-6C142B0CAF58}" srcId="{CFA52853-1398-45A9-991B-8B280BB45E62}" destId="{5F4DB6F5-C345-4EE7-A1AF-0A72AA1B7D87}" srcOrd="0" destOrd="0" parTransId="{5C893C35-082C-428B-8FDD-F17AB80CAA20}" sibTransId="{959D6EB9-A689-47BA-B4DF-4C153CF63C68}"/>
    <dgm:cxn modelId="{0C913C5D-F10D-4C19-916F-E070357B0181}" type="presOf" srcId="{1ADC1F64-E2A3-42BD-BA2A-70B8640E01DE}" destId="{3E4F5BF6-8C34-4DCE-BC8E-0F16F003A87D}" srcOrd="0" destOrd="0" presId="urn:microsoft.com/office/officeart/2005/8/layout/process2"/>
    <dgm:cxn modelId="{C7E7BB90-E177-43E9-A181-7702C87EFF66}" srcId="{CFA52853-1398-45A9-991B-8B280BB45E62}" destId="{16F69C7A-5D44-49DB-8596-7EE5BFE44F14}" srcOrd="2" destOrd="0" parTransId="{6D6BFA61-C1D7-4529-8346-AB8C560D56E1}" sibTransId="{1ADC1F64-E2A3-42BD-BA2A-70B8640E01DE}"/>
    <dgm:cxn modelId="{C50C97C2-FCEB-49CC-AFF9-CE3812958C04}" type="presOf" srcId="{959D6EB9-A689-47BA-B4DF-4C153CF63C68}" destId="{F523F126-FB4F-4599-A657-9925C5638E8E}" srcOrd="1" destOrd="0" presId="urn:microsoft.com/office/officeart/2005/8/layout/process2"/>
    <dgm:cxn modelId="{1C0A0B7A-8C36-4B37-BFC1-46BE2B02C7DC}" srcId="{CFA52853-1398-45A9-991B-8B280BB45E62}" destId="{E39C4E9D-061C-4961-978C-00C7EFA83943}" srcOrd="1" destOrd="0" parTransId="{D9EAFA31-2DA7-4DC2-8E00-E76CBFBF9D7C}" sibTransId="{79D7FD1E-AB28-4790-AF2F-BFCAF68ACF9E}"/>
    <dgm:cxn modelId="{402EF594-92F0-4212-ABF8-025FA029B186}" srcId="{CFA52853-1398-45A9-991B-8B280BB45E62}" destId="{158737EB-F3F6-49DD-8F48-24B8BCB2E0B2}" srcOrd="6" destOrd="0" parTransId="{944FFBF6-E8B7-4D83-8E02-17625868CD7F}" sibTransId="{9CD396BA-5A1F-4541-8C49-0ED61ACDAC3B}"/>
    <dgm:cxn modelId="{8C21AD52-5EA2-4DC8-BAC8-A09FF038D0F3}" srcId="{CFA52853-1398-45A9-991B-8B280BB45E62}" destId="{85B45704-F5FD-45EF-8B39-44CF770F63DE}" srcOrd="4" destOrd="0" parTransId="{7404410D-1F26-4039-A8F2-89C9A620031F}" sibTransId="{143D873A-BA2D-4105-BCA7-BF612E205E05}"/>
    <dgm:cxn modelId="{84F8DB36-A63D-42DD-8EAD-38DA419A02CE}" type="presOf" srcId="{959D6EB9-A689-47BA-B4DF-4C153CF63C68}" destId="{C46A8E39-55E9-4E65-8D47-190D724900A1}" srcOrd="0" destOrd="0" presId="urn:microsoft.com/office/officeart/2005/8/layout/process2"/>
    <dgm:cxn modelId="{73A6602C-0F80-4E37-B1BE-D5B04397EC9D}" type="presOf" srcId="{16F69C7A-5D44-49DB-8596-7EE5BFE44F14}" destId="{B608B58A-7FAC-4C42-AEBB-92C91FE25380}" srcOrd="0" destOrd="0" presId="urn:microsoft.com/office/officeart/2005/8/layout/process2"/>
    <dgm:cxn modelId="{3F32DE33-39C4-448E-A861-DA3CC5CE332B}" type="presOf" srcId="{CFA52853-1398-45A9-991B-8B280BB45E62}" destId="{79F9D744-34AF-4B51-8A4A-EB2A3698E9C9}" srcOrd="0" destOrd="0" presId="urn:microsoft.com/office/officeart/2005/8/layout/process2"/>
    <dgm:cxn modelId="{3FFC2794-C395-410A-9DA3-427869C7B4BA}" type="presOf" srcId="{79D7FD1E-AB28-4790-AF2F-BFCAF68ACF9E}" destId="{06BE34F6-5197-4762-B225-F237331FA670}" srcOrd="1" destOrd="0" presId="urn:microsoft.com/office/officeart/2005/8/layout/process2"/>
    <dgm:cxn modelId="{24B3AB17-CC48-4726-8405-1D058BDFD360}" type="presOf" srcId="{8F0C796B-B639-4036-98C9-B537CF6176EB}" destId="{BD9EC046-68C7-4094-BCD8-199A59BCE9BC}" srcOrd="1" destOrd="0" presId="urn:microsoft.com/office/officeart/2005/8/layout/process2"/>
    <dgm:cxn modelId="{18E632E8-B6A8-4BB6-9963-108F78EC57D5}" type="presOf" srcId="{143D873A-BA2D-4105-BCA7-BF612E205E05}" destId="{9BF4EE91-6053-4B32-90D6-EA382A322674}" srcOrd="0" destOrd="0" presId="urn:microsoft.com/office/officeart/2005/8/layout/process2"/>
    <dgm:cxn modelId="{8679D17B-83C4-4A70-A13F-14BBAF640C23}" type="presOf" srcId="{E39C4E9D-061C-4961-978C-00C7EFA83943}" destId="{935488BE-6994-42E7-9B86-8A1BB5028AC0}" srcOrd="0" destOrd="0" presId="urn:microsoft.com/office/officeart/2005/8/layout/process2"/>
    <dgm:cxn modelId="{B4E79803-A03D-4EB4-8FDF-BA88E6404815}" type="presOf" srcId="{143D873A-BA2D-4105-BCA7-BF612E205E05}" destId="{5EE582BE-EE38-4B63-8D1A-4DD41D819591}" srcOrd="1" destOrd="0" presId="urn:microsoft.com/office/officeart/2005/8/layout/process2"/>
    <dgm:cxn modelId="{5F107CB6-F0F3-499D-91EF-A4C9AC06941B}" srcId="{CFA52853-1398-45A9-991B-8B280BB45E62}" destId="{85AD3242-6DD4-4E04-970B-6D75E741CD51}" srcOrd="3" destOrd="0" parTransId="{52B564BC-3071-417E-97B2-0DFAA2F2AE2E}" sibTransId="{43844325-33CD-4107-8F87-8F639DBF7214}"/>
    <dgm:cxn modelId="{AEC9A3BA-9A53-4D75-9D15-AAE85B6C5D63}" type="presOf" srcId="{8F0C796B-B639-4036-98C9-B537CF6176EB}" destId="{6DEB4B9B-162F-4BCE-9C6E-80CCF8EAFDA8}" srcOrd="0" destOrd="0" presId="urn:microsoft.com/office/officeart/2005/8/layout/process2"/>
    <dgm:cxn modelId="{AC5F84FA-53A3-4CF6-A923-1D749C81DF75}" type="presOf" srcId="{1ADC1F64-E2A3-42BD-BA2A-70B8640E01DE}" destId="{ACC504C0-E668-481D-8D3D-0B20D4048960}" srcOrd="1" destOrd="0" presId="urn:microsoft.com/office/officeart/2005/8/layout/process2"/>
    <dgm:cxn modelId="{687EC9D3-B507-4831-A0AC-3826A921E902}" type="presOf" srcId="{158737EB-F3F6-49DD-8F48-24B8BCB2E0B2}" destId="{463A5171-E1A9-41FC-A0BA-3806EEA41D52}" srcOrd="0" destOrd="0" presId="urn:microsoft.com/office/officeart/2005/8/layout/process2"/>
    <dgm:cxn modelId="{260F38ED-101A-4F28-B388-0044FA0D6AD8}" type="presParOf" srcId="{79F9D744-34AF-4B51-8A4A-EB2A3698E9C9}" destId="{118F6068-0A53-4652-8FA6-A3968EFC51C9}" srcOrd="0" destOrd="0" presId="urn:microsoft.com/office/officeart/2005/8/layout/process2"/>
    <dgm:cxn modelId="{BA132947-2119-471C-A9AA-A855A55D89B0}" type="presParOf" srcId="{79F9D744-34AF-4B51-8A4A-EB2A3698E9C9}" destId="{C46A8E39-55E9-4E65-8D47-190D724900A1}" srcOrd="1" destOrd="0" presId="urn:microsoft.com/office/officeart/2005/8/layout/process2"/>
    <dgm:cxn modelId="{DB33864E-C890-4284-B321-03B6B5EBC379}" type="presParOf" srcId="{C46A8E39-55E9-4E65-8D47-190D724900A1}" destId="{F523F126-FB4F-4599-A657-9925C5638E8E}" srcOrd="0" destOrd="0" presId="urn:microsoft.com/office/officeart/2005/8/layout/process2"/>
    <dgm:cxn modelId="{4003E811-0E7B-4362-B436-B534ACBEBB5E}" type="presParOf" srcId="{79F9D744-34AF-4B51-8A4A-EB2A3698E9C9}" destId="{935488BE-6994-42E7-9B86-8A1BB5028AC0}" srcOrd="2" destOrd="0" presId="urn:microsoft.com/office/officeart/2005/8/layout/process2"/>
    <dgm:cxn modelId="{B5060D10-0598-4581-822B-1FEFC9C0D63E}" type="presParOf" srcId="{79F9D744-34AF-4B51-8A4A-EB2A3698E9C9}" destId="{F6EB71CE-65A8-4AAF-9A4C-251E0EF45867}" srcOrd="3" destOrd="0" presId="urn:microsoft.com/office/officeart/2005/8/layout/process2"/>
    <dgm:cxn modelId="{7CD864D2-928E-449F-923F-5951AA3FBD5E}" type="presParOf" srcId="{F6EB71CE-65A8-4AAF-9A4C-251E0EF45867}" destId="{06BE34F6-5197-4762-B225-F237331FA670}" srcOrd="0" destOrd="0" presId="urn:microsoft.com/office/officeart/2005/8/layout/process2"/>
    <dgm:cxn modelId="{7D998794-83BC-4598-A33E-4C41E450E0B3}" type="presParOf" srcId="{79F9D744-34AF-4B51-8A4A-EB2A3698E9C9}" destId="{B608B58A-7FAC-4C42-AEBB-92C91FE25380}" srcOrd="4" destOrd="0" presId="urn:microsoft.com/office/officeart/2005/8/layout/process2"/>
    <dgm:cxn modelId="{8E209649-0E7B-4D84-919D-FF482CEC0F81}" type="presParOf" srcId="{79F9D744-34AF-4B51-8A4A-EB2A3698E9C9}" destId="{3E4F5BF6-8C34-4DCE-BC8E-0F16F003A87D}" srcOrd="5" destOrd="0" presId="urn:microsoft.com/office/officeart/2005/8/layout/process2"/>
    <dgm:cxn modelId="{E97D4BD3-8982-4AA8-82CE-EDCEF40DD46A}" type="presParOf" srcId="{3E4F5BF6-8C34-4DCE-BC8E-0F16F003A87D}" destId="{ACC504C0-E668-481D-8D3D-0B20D4048960}" srcOrd="0" destOrd="0" presId="urn:microsoft.com/office/officeart/2005/8/layout/process2"/>
    <dgm:cxn modelId="{F7E2655C-08E0-4C8D-8EF6-C25D8D8EFC85}" type="presParOf" srcId="{79F9D744-34AF-4B51-8A4A-EB2A3698E9C9}" destId="{B4950733-CA70-440C-92BA-6DF923C5F0CC}" srcOrd="6" destOrd="0" presId="urn:microsoft.com/office/officeart/2005/8/layout/process2"/>
    <dgm:cxn modelId="{8C912D3E-A9B6-493A-A635-464C94AF4E1B}" type="presParOf" srcId="{79F9D744-34AF-4B51-8A4A-EB2A3698E9C9}" destId="{B0AD7CEF-DD2E-47EE-913B-F632A587FA2B}" srcOrd="7" destOrd="0" presId="urn:microsoft.com/office/officeart/2005/8/layout/process2"/>
    <dgm:cxn modelId="{0506CD66-BCA2-4EE0-B7D9-61870BB326D7}" type="presParOf" srcId="{B0AD7CEF-DD2E-47EE-913B-F632A587FA2B}" destId="{3D7FC784-09DD-4BF2-A282-DD5147726C80}" srcOrd="0" destOrd="0" presId="urn:microsoft.com/office/officeart/2005/8/layout/process2"/>
    <dgm:cxn modelId="{73B77EF1-B935-44A0-9CA8-CC7DB0991476}" type="presParOf" srcId="{79F9D744-34AF-4B51-8A4A-EB2A3698E9C9}" destId="{D30DC1DF-D1B6-4483-B977-08EBF30AC35A}" srcOrd="8" destOrd="0" presId="urn:microsoft.com/office/officeart/2005/8/layout/process2"/>
    <dgm:cxn modelId="{E3046E54-2E08-4110-9963-77F6EAA101B7}" type="presParOf" srcId="{79F9D744-34AF-4B51-8A4A-EB2A3698E9C9}" destId="{9BF4EE91-6053-4B32-90D6-EA382A322674}" srcOrd="9" destOrd="0" presId="urn:microsoft.com/office/officeart/2005/8/layout/process2"/>
    <dgm:cxn modelId="{597DDA6A-E44D-4A38-AC22-796D5FEC5A6D}" type="presParOf" srcId="{9BF4EE91-6053-4B32-90D6-EA382A322674}" destId="{5EE582BE-EE38-4B63-8D1A-4DD41D819591}" srcOrd="0" destOrd="0" presId="urn:microsoft.com/office/officeart/2005/8/layout/process2"/>
    <dgm:cxn modelId="{8CEE391E-80DD-4E13-9AFF-08318099EE9D}" type="presParOf" srcId="{79F9D744-34AF-4B51-8A4A-EB2A3698E9C9}" destId="{4E374F7C-417A-4539-9788-26505F8721F9}" srcOrd="10" destOrd="0" presId="urn:microsoft.com/office/officeart/2005/8/layout/process2"/>
    <dgm:cxn modelId="{BB1D5EA5-69A0-48EE-85E4-4D0A71CA02D5}" type="presParOf" srcId="{79F9D744-34AF-4B51-8A4A-EB2A3698E9C9}" destId="{6DEB4B9B-162F-4BCE-9C6E-80CCF8EAFDA8}" srcOrd="11" destOrd="0" presId="urn:microsoft.com/office/officeart/2005/8/layout/process2"/>
    <dgm:cxn modelId="{273D170F-4AC4-460D-B8B9-7C2C670A41FE}" type="presParOf" srcId="{6DEB4B9B-162F-4BCE-9C6E-80CCF8EAFDA8}" destId="{BD9EC046-68C7-4094-BCD8-199A59BCE9BC}" srcOrd="0" destOrd="0" presId="urn:microsoft.com/office/officeart/2005/8/layout/process2"/>
    <dgm:cxn modelId="{8CE5CF48-9FDB-47DF-84A0-4C644DBC5D38}" type="presParOf" srcId="{79F9D744-34AF-4B51-8A4A-EB2A3698E9C9}" destId="{463A5171-E1A9-41FC-A0BA-3806EEA41D52}"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3E936-648A-3D4D-85F8-ABCB7CE8BE5B}" type="datetimeFigureOut">
              <a:rPr lang="en-US" smtClean="0"/>
              <a:t>8/13/2015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A16560-369C-384B-BC0B-25B8429E0106}" type="slidenum">
              <a:rPr lang="en-US" smtClean="0"/>
              <a:t>‹#›</a:t>
            </a:fld>
            <a:endParaRPr lang="en-US"/>
          </a:p>
        </p:txBody>
      </p:sp>
    </p:spTree>
    <p:extLst>
      <p:ext uri="{BB962C8B-B14F-4D97-AF65-F5344CB8AC3E}">
        <p14:creationId xmlns:p14="http://schemas.microsoft.com/office/powerpoint/2010/main" val="30843281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latin typeface="Times New Roman" charset="0"/>
                <a:ea typeface="ＭＳ Ｐゴシック" charset="0"/>
                <a:cs typeface="ＭＳ Ｐゴシック" charset="0"/>
              </a:rPr>
              <a:t>RT has received a pretty bad press in the past, but I would like to start with a key message…</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4526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776736-BCAB-C64D-A34D-788BA6935615}" type="slidenum">
              <a:rPr lang="en-GB"/>
              <a:pPr>
                <a:defRPr/>
              </a:pPr>
              <a:t>14</a:t>
            </a:fld>
            <a:endParaRPr lang="en-GB"/>
          </a:p>
        </p:txBody>
      </p:sp>
      <p:sp>
        <p:nvSpPr>
          <p:cNvPr id="1433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322282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E96923-46ED-E246-BB3A-31E62245DFB7}" type="slidenum">
              <a:rPr lang="en-GB"/>
              <a:pPr>
                <a:defRPr/>
              </a:pPr>
              <a:t>16</a:t>
            </a:fld>
            <a:endParaRPr lang="en-GB"/>
          </a:p>
        </p:txBody>
      </p:sp>
      <p:sp>
        <p:nvSpPr>
          <p:cNvPr id="12390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685007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A0E24F-BF29-D344-BB81-0E89BDE8E3FB}" type="slidenum">
              <a:rPr lang="en-GB"/>
              <a:pPr>
                <a:defRPr/>
              </a:pPr>
              <a:t>17</a:t>
            </a:fld>
            <a:endParaRPr lang="en-GB"/>
          </a:p>
        </p:txBody>
      </p:sp>
      <p:sp>
        <p:nvSpPr>
          <p:cNvPr id="2160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16067"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57960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1AF5A0-037E-BF49-9139-71761268DE7C}" type="slidenum">
              <a:rPr lang="en-GB"/>
              <a:pPr>
                <a:defRPr/>
              </a:pPr>
              <a:t>18</a:t>
            </a:fld>
            <a:endParaRPr lang="en-GB"/>
          </a:p>
        </p:txBody>
      </p:sp>
      <p:sp>
        <p:nvSpPr>
          <p:cNvPr id="2181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402986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E66083-EF41-194C-9861-D3E3BC7F67E1}" type="slidenum">
              <a:rPr lang="en-GB"/>
              <a:pPr>
                <a:defRPr/>
              </a:pPr>
              <a:t>19</a:t>
            </a:fld>
            <a:endParaRPr lang="en-GB"/>
          </a:p>
        </p:txBody>
      </p:sp>
      <p:sp>
        <p:nvSpPr>
          <p:cNvPr id="2201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20163"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11647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1A69C8-0BAB-6743-A03B-14C499470A94}" type="slidenum">
              <a:rPr lang="en-GB"/>
              <a:pPr>
                <a:defRPr/>
              </a:pPr>
              <a:t>20</a:t>
            </a:fld>
            <a:endParaRPr lang="en-GB"/>
          </a:p>
        </p:txBody>
      </p:sp>
      <p:sp>
        <p:nvSpPr>
          <p:cNvPr id="13517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76552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043B97-ED29-2242-8BD2-2320695272D7}" type="slidenum">
              <a:rPr lang="en-GB"/>
              <a:pPr>
                <a:defRPr/>
              </a:pPr>
              <a:t>23</a:t>
            </a:fld>
            <a:endParaRPr lang="en-GB"/>
          </a:p>
        </p:txBody>
      </p:sp>
      <p:sp>
        <p:nvSpPr>
          <p:cNvPr id="13619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204297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very simple approach.. Can be</a:t>
            </a:r>
            <a:r>
              <a:rPr lang="en-US" baseline="0" dirty="0" smtClean="0"/>
              <a:t> applied to any part of the body</a:t>
            </a:r>
            <a:endParaRPr lang="en-US" dirty="0"/>
          </a:p>
        </p:txBody>
      </p:sp>
      <p:sp>
        <p:nvSpPr>
          <p:cNvPr id="4" name="Slide Number Placeholder 3"/>
          <p:cNvSpPr>
            <a:spLocks noGrp="1"/>
          </p:cNvSpPr>
          <p:nvPr>
            <p:ph type="sldNum" sz="quarter" idx="10"/>
          </p:nvPr>
        </p:nvSpPr>
        <p:spPr/>
        <p:txBody>
          <a:bodyPr/>
          <a:lstStyle/>
          <a:p>
            <a:fld id="{843497E0-D97C-47D0-81DB-9E0CF25EAC6C}" type="slidenum">
              <a:rPr lang="en-GB" smtClean="0"/>
              <a:pPr/>
              <a:t>26</a:t>
            </a:fld>
            <a:endParaRPr lang="en-GB"/>
          </a:p>
        </p:txBody>
      </p:sp>
    </p:spTree>
    <p:extLst>
      <p:ext uri="{BB962C8B-B14F-4D97-AF65-F5344CB8AC3E}">
        <p14:creationId xmlns:p14="http://schemas.microsoft.com/office/powerpoint/2010/main" val="29571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GB" dirty="0" smtClean="0"/>
              <a:t>Fibrosis in breast – breast</a:t>
            </a:r>
            <a:r>
              <a:rPr lang="en-GB" baseline="0" dirty="0" smtClean="0"/>
              <a:t> smaller and retracted. Fibrosis in bowel – strictures: </a:t>
            </a:r>
            <a:r>
              <a:rPr lang="en-GB" baseline="0" dirty="0" err="1" smtClean="0"/>
              <a:t>crampy</a:t>
            </a:r>
            <a:r>
              <a:rPr lang="en-GB" baseline="0" dirty="0" smtClean="0"/>
              <a:t> pain, can cause obstruction..</a:t>
            </a:r>
            <a:endParaRPr lang="en-GB" dirty="0" smtClean="0"/>
          </a:p>
        </p:txBody>
      </p:sp>
      <p:sp>
        <p:nvSpPr>
          <p:cNvPr id="4" name="Slide Number Placeholder 3"/>
          <p:cNvSpPr>
            <a:spLocks noGrp="1"/>
          </p:cNvSpPr>
          <p:nvPr>
            <p:ph type="sldNum" sz="quarter" idx="10"/>
          </p:nvPr>
        </p:nvSpPr>
        <p:spPr/>
        <p:txBody>
          <a:bodyPr/>
          <a:lstStyle/>
          <a:p>
            <a:fld id="{843497E0-D97C-47D0-81DB-9E0CF25EAC6C}" type="slidenum">
              <a:rPr lang="en-GB" smtClean="0"/>
              <a:pPr/>
              <a:t>27</a:t>
            </a:fld>
            <a:endParaRPr lang="en-GB"/>
          </a:p>
        </p:txBody>
      </p:sp>
    </p:spTree>
    <p:extLst>
      <p:ext uri="{BB962C8B-B14F-4D97-AF65-F5344CB8AC3E}">
        <p14:creationId xmlns:p14="http://schemas.microsoft.com/office/powerpoint/2010/main" val="313573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pPr>
            <a:r>
              <a:rPr lang="en-GB" dirty="0" smtClean="0"/>
              <a:t>Unsightly blood</a:t>
            </a:r>
            <a:r>
              <a:rPr lang="en-GB" baseline="0" dirty="0" smtClean="0"/>
              <a:t> vessels in the breast skin – </a:t>
            </a:r>
            <a:r>
              <a:rPr lang="en-GB" dirty="0" smtClean="0"/>
              <a:t>Telangiectasia. Same can happen in the bowel - bleeding</a:t>
            </a:r>
          </a:p>
          <a:p>
            <a:endParaRPr lang="en-US" dirty="0"/>
          </a:p>
        </p:txBody>
      </p:sp>
      <p:sp>
        <p:nvSpPr>
          <p:cNvPr id="4" name="Slide Number Placeholder 3"/>
          <p:cNvSpPr>
            <a:spLocks noGrp="1"/>
          </p:cNvSpPr>
          <p:nvPr>
            <p:ph type="sldNum" sz="quarter" idx="10"/>
          </p:nvPr>
        </p:nvSpPr>
        <p:spPr/>
        <p:txBody>
          <a:bodyPr/>
          <a:lstStyle/>
          <a:p>
            <a:fld id="{843497E0-D97C-47D0-81DB-9E0CF25EAC6C}" type="slidenum">
              <a:rPr lang="en-GB" smtClean="0"/>
              <a:pPr/>
              <a:t>28</a:t>
            </a:fld>
            <a:endParaRPr lang="en-GB"/>
          </a:p>
        </p:txBody>
      </p:sp>
    </p:spTree>
    <p:extLst>
      <p:ext uri="{BB962C8B-B14F-4D97-AF65-F5344CB8AC3E}">
        <p14:creationId xmlns:p14="http://schemas.microsoft.com/office/powerpoint/2010/main" val="349096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New Roman" charset="0"/>
                <a:ea typeface="ＭＳ Ｐゴシック" charset="0"/>
                <a:cs typeface="ＭＳ Ｐゴシック" charset="0"/>
              </a:rPr>
              <a:t>So let’s look at this in more detail. RT can cure cancer…</a:t>
            </a:r>
          </a:p>
        </p:txBody>
      </p:sp>
    </p:spTree>
    <p:extLst>
      <p:ext uri="{BB962C8B-B14F-4D97-AF65-F5344CB8AC3E}">
        <p14:creationId xmlns:p14="http://schemas.microsoft.com/office/powerpoint/2010/main" val="3179583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pPr>
            <a:r>
              <a:rPr lang="en-GB" dirty="0" err="1" smtClean="0"/>
              <a:t>Ischaemia</a:t>
            </a:r>
            <a:r>
              <a:rPr lang="en-GB" dirty="0" smtClean="0"/>
              <a:t> &amp; necrosis – </a:t>
            </a:r>
            <a:r>
              <a:rPr lang="en-GB" dirty="0" err="1" smtClean="0"/>
              <a:t>unhealing</a:t>
            </a:r>
            <a:r>
              <a:rPr lang="en-GB" dirty="0" smtClean="0"/>
              <a:t> ulcers in skin (very uncommon in breast – lower dose as adjuvant Rx). Need high curative doses for cervix cancer (in combination with chemo) – may cause </a:t>
            </a:r>
            <a:r>
              <a:rPr lang="en-GB" dirty="0" err="1" smtClean="0"/>
              <a:t>ischaemia</a:t>
            </a:r>
            <a:r>
              <a:rPr lang="en-GB" dirty="0" smtClean="0"/>
              <a:t>, necrosis and fistulae as shown here.</a:t>
            </a:r>
          </a:p>
          <a:p>
            <a:endParaRPr lang="en-US" dirty="0"/>
          </a:p>
        </p:txBody>
      </p:sp>
      <p:sp>
        <p:nvSpPr>
          <p:cNvPr id="4" name="Slide Number Placeholder 3"/>
          <p:cNvSpPr>
            <a:spLocks noGrp="1"/>
          </p:cNvSpPr>
          <p:nvPr>
            <p:ph type="sldNum" sz="quarter" idx="10"/>
          </p:nvPr>
        </p:nvSpPr>
        <p:spPr/>
        <p:txBody>
          <a:bodyPr/>
          <a:lstStyle/>
          <a:p>
            <a:fld id="{843497E0-D97C-47D0-81DB-9E0CF25EAC6C}" type="slidenum">
              <a:rPr lang="en-GB" smtClean="0"/>
              <a:pPr/>
              <a:t>29</a:t>
            </a:fld>
            <a:endParaRPr lang="en-GB"/>
          </a:p>
        </p:txBody>
      </p:sp>
    </p:spTree>
    <p:extLst>
      <p:ext uri="{BB962C8B-B14F-4D97-AF65-F5344CB8AC3E}">
        <p14:creationId xmlns:p14="http://schemas.microsoft.com/office/powerpoint/2010/main" val="4017767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44588" y="685800"/>
            <a:ext cx="4572000" cy="3429000"/>
          </a:xfrm>
          <a:ln/>
        </p:spPr>
      </p:sp>
      <p:sp>
        <p:nvSpPr>
          <p:cNvPr id="16387" name="Rectangle 3"/>
          <p:cNvSpPr>
            <a:spLocks noGrp="1" noChangeArrowheads="1"/>
          </p:cNvSpPr>
          <p:nvPr>
            <p:ph type="body" idx="1"/>
          </p:nvPr>
        </p:nvSpPr>
        <p:spPr>
          <a:noFill/>
          <a:ln/>
        </p:spPr>
        <p:txBody>
          <a:bodyPr/>
          <a:lstStyle/>
          <a:p>
            <a:r>
              <a:rPr lang="en-GB" smtClean="0">
                <a:latin typeface="Times New Roman" pitchFamily="-1" charset="0"/>
              </a:rPr>
              <a:t>Cardiac toxicity is a rare but important side effect of breast RT, especially as so many patients are now cured form breast cancer and therefore can potentially develop cardiac side effects many years after RT. This graph from the EBCTCG shows that at 15 years form RT, the non-breast cancer mortality is around 1% higher in the RT group. (old data, but today still have have to be very careful – cardiotoxic chemo), Mention LAD </a:t>
            </a:r>
          </a:p>
        </p:txBody>
      </p:sp>
    </p:spTree>
    <p:extLst>
      <p:ext uri="{BB962C8B-B14F-4D97-AF65-F5344CB8AC3E}">
        <p14:creationId xmlns:p14="http://schemas.microsoft.com/office/powerpoint/2010/main" val="4001432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xfrm>
            <a:off x="914508" y="4343144"/>
            <a:ext cx="5028986" cy="4115019"/>
          </a:xfrm>
          <a:noFill/>
        </p:spPr>
        <p:txBody>
          <a:bodyPr/>
          <a:lstStyle/>
          <a:p>
            <a:r>
              <a:rPr lang="en-GB" dirty="0" smtClean="0"/>
              <a:t>IMRT – treat concave volumes, particularly</a:t>
            </a:r>
            <a:r>
              <a:rPr lang="en-GB" baseline="0" dirty="0" smtClean="0"/>
              <a:t> important if RT target is close to a critical normal structure</a:t>
            </a:r>
            <a:endParaRPr lang="en-GB" dirty="0" smtClean="0"/>
          </a:p>
        </p:txBody>
      </p:sp>
    </p:spTree>
    <p:extLst>
      <p:ext uri="{BB962C8B-B14F-4D97-AF65-F5344CB8AC3E}">
        <p14:creationId xmlns:p14="http://schemas.microsoft.com/office/powerpoint/2010/main" val="69633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very well, planning all these fancy dose distributions</a:t>
            </a:r>
            <a:r>
              <a:rPr lang="en-US" baseline="0" dirty="0" smtClean="0"/>
              <a:t> with IMRT: you have to be sure that you deliver it exactly where is it required – IGRT…By using IGRT, we can safely reduce the margins for uncertainty we apply around our RT targets – means smaller </a:t>
            </a:r>
            <a:r>
              <a:rPr lang="en-US" baseline="0" dirty="0" err="1" smtClean="0"/>
              <a:t>vol</a:t>
            </a:r>
            <a:r>
              <a:rPr lang="en-US" baseline="0" dirty="0" smtClean="0"/>
              <a:t> of normal tissue irradiated.</a:t>
            </a:r>
            <a:endParaRPr lang="en-US" dirty="0"/>
          </a:p>
        </p:txBody>
      </p:sp>
      <p:sp>
        <p:nvSpPr>
          <p:cNvPr id="4" name="Slide Number Placeholder 3"/>
          <p:cNvSpPr>
            <a:spLocks noGrp="1"/>
          </p:cNvSpPr>
          <p:nvPr>
            <p:ph type="sldNum" sz="quarter" idx="10"/>
          </p:nvPr>
        </p:nvSpPr>
        <p:spPr/>
        <p:txBody>
          <a:bodyPr/>
          <a:lstStyle/>
          <a:p>
            <a:fld id="{843497E0-D97C-47D0-81DB-9E0CF25EAC6C}" type="slidenum">
              <a:rPr lang="en-GB" smtClean="0"/>
              <a:pPr/>
              <a:t>33</a:t>
            </a:fld>
            <a:endParaRPr lang="en-GB"/>
          </a:p>
        </p:txBody>
      </p:sp>
    </p:spTree>
    <p:extLst>
      <p:ext uri="{BB962C8B-B14F-4D97-AF65-F5344CB8AC3E}">
        <p14:creationId xmlns:p14="http://schemas.microsoft.com/office/powerpoint/2010/main" val="1018668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EBRT to pelvis with chemo. Then have to give a very high boost dose to cervix. Do this with BT – applicator inside patient – deliver RT source. Vienna – developed</a:t>
            </a:r>
            <a:r>
              <a:rPr lang="en-US" baseline="0" dirty="0" smtClean="0"/>
              <a:t> use of MR-guided BT. See the </a:t>
            </a:r>
            <a:r>
              <a:rPr lang="en-US" baseline="0" dirty="0" err="1" smtClean="0"/>
              <a:t>tumour</a:t>
            </a:r>
            <a:r>
              <a:rPr lang="en-US" baseline="0" dirty="0" smtClean="0"/>
              <a:t> accurately – boost with interstitial needles…Benefit ….This is being introduced around the country in the UK, but not all not universal.</a:t>
            </a:r>
            <a:endParaRPr lang="en-US" dirty="0"/>
          </a:p>
        </p:txBody>
      </p:sp>
      <p:sp>
        <p:nvSpPr>
          <p:cNvPr id="4" name="Slide Number Placeholder 3"/>
          <p:cNvSpPr>
            <a:spLocks noGrp="1"/>
          </p:cNvSpPr>
          <p:nvPr>
            <p:ph type="sldNum" sz="quarter" idx="10"/>
          </p:nvPr>
        </p:nvSpPr>
        <p:spPr/>
        <p:txBody>
          <a:bodyPr/>
          <a:lstStyle/>
          <a:p>
            <a:fld id="{843497E0-D97C-47D0-81DB-9E0CF25EAC6C}" type="slidenum">
              <a:rPr lang="en-GB" smtClean="0"/>
              <a:pPr/>
              <a:t>34</a:t>
            </a:fld>
            <a:endParaRPr lang="en-GB"/>
          </a:p>
        </p:txBody>
      </p:sp>
    </p:spTree>
    <p:extLst>
      <p:ext uri="{BB962C8B-B14F-4D97-AF65-F5344CB8AC3E}">
        <p14:creationId xmlns:p14="http://schemas.microsoft.com/office/powerpoint/2010/main" val="1318179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xfrm>
            <a:off x="685481" y="4342813"/>
            <a:ext cx="5487042" cy="4115095"/>
          </a:xfrm>
          <a:noFill/>
          <a:ln/>
        </p:spPr>
        <p:txBody>
          <a:bodyPr/>
          <a:lstStyle/>
          <a:p>
            <a:pPr eaLnBrk="1" hangingPunct="1"/>
            <a:endParaRPr lang="en-GB" smtClean="0">
              <a:latin typeface="Times New Roman" pitchFamily="-1" charset="0"/>
            </a:endParaRPr>
          </a:p>
        </p:txBody>
      </p:sp>
    </p:spTree>
    <p:extLst>
      <p:ext uri="{BB962C8B-B14F-4D97-AF65-F5344CB8AC3E}">
        <p14:creationId xmlns:p14="http://schemas.microsoft.com/office/powerpoint/2010/main" val="1039909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FB08F8-49B8-624C-8AFE-32E0E93A2B87}" type="slidenum">
              <a:rPr lang="en-GB"/>
              <a:pPr>
                <a:defRPr/>
              </a:pPr>
              <a:t>41</a:t>
            </a:fld>
            <a:endParaRPr lang="en-GB"/>
          </a:p>
        </p:txBody>
      </p:sp>
      <p:sp>
        <p:nvSpPr>
          <p:cNvPr id="22323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538786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8A0345-7082-CF41-9258-2C443CDB64B9}" type="slidenum">
              <a:rPr lang="en-GB"/>
              <a:pPr>
                <a:defRPr/>
              </a:pPr>
              <a:t>42</a:t>
            </a:fld>
            <a:endParaRPr lang="en-GB"/>
          </a:p>
        </p:txBody>
      </p:sp>
      <p:sp>
        <p:nvSpPr>
          <p:cNvPr id="14745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2886264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7CB720-B1C3-DE45-89F9-DFC82C672E09}" type="slidenum">
              <a:rPr lang="en-GB"/>
              <a:pPr>
                <a:defRPr/>
              </a:pPr>
              <a:t>43</a:t>
            </a:fld>
            <a:endParaRPr lang="en-GB"/>
          </a:p>
        </p:txBody>
      </p:sp>
      <p:sp>
        <p:nvSpPr>
          <p:cNvPr id="1505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204792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New Roman" charset="0"/>
                <a:ea typeface="ＭＳ Ｐゴシック" charset="0"/>
                <a:cs typeface="ＭＳ Ｐゴシック" charset="0"/>
              </a:rPr>
              <a:t>Breast RT is cost-effective…. It is around half the cost of chemotherapy</a:t>
            </a:r>
          </a:p>
        </p:txBody>
      </p:sp>
    </p:spTree>
    <p:extLst>
      <p:ext uri="{BB962C8B-B14F-4D97-AF65-F5344CB8AC3E}">
        <p14:creationId xmlns:p14="http://schemas.microsoft.com/office/powerpoint/2010/main" val="68061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latin typeface="Times New Roman" charset="0"/>
                <a:ea typeface="ＭＳ Ｐゴシック" charset="0"/>
                <a:cs typeface="ＭＳ Ｐゴシック" charset="0"/>
              </a:rPr>
              <a:t>Breast RT is cutting edge</a:t>
            </a:r>
            <a:r>
              <a:rPr lang="en-GB" dirty="0" smtClean="0">
                <a:latin typeface="Times New Roman" charset="0"/>
                <a:ea typeface="ＭＳ Ｐゴシック" charset="0"/>
                <a:cs typeface="ＭＳ Ｐゴシック" charset="0"/>
              </a:rPr>
              <a:t>. This slide gives examples of my 2 clinical areas of interest</a:t>
            </a:r>
            <a:r>
              <a:rPr lang="en-GB" baseline="0" dirty="0" smtClean="0">
                <a:latin typeface="Times New Roman" charset="0"/>
                <a:ea typeface="ＭＳ Ｐゴシック" charset="0"/>
                <a:cs typeface="ＭＳ Ｐゴシック" charset="0"/>
              </a:rPr>
              <a:t>: breast &amp; </a:t>
            </a:r>
            <a:r>
              <a:rPr lang="en-GB" baseline="0" dirty="0" err="1" smtClean="0">
                <a:latin typeface="Times New Roman" charset="0"/>
                <a:ea typeface="ＭＳ Ｐゴシック" charset="0"/>
                <a:cs typeface="ＭＳ Ｐゴシック" charset="0"/>
              </a:rPr>
              <a:t>gynae</a:t>
            </a:r>
            <a:r>
              <a:rPr lang="en-GB" baseline="0" dirty="0" smtClean="0">
                <a:latin typeface="Times New Roman" charset="0"/>
                <a:ea typeface="ＭＳ Ｐゴシック" charset="0"/>
                <a:cs typeface="ＭＳ Ｐゴシック" charset="0"/>
              </a:rPr>
              <a:t> RT. </a:t>
            </a:r>
            <a:r>
              <a:rPr lang="en-GB" dirty="0" smtClean="0">
                <a:latin typeface="Times New Roman" charset="0"/>
                <a:ea typeface="ＭＳ Ｐゴシック" charset="0"/>
                <a:cs typeface="ＭＳ Ｐゴシック" charset="0"/>
              </a:rPr>
              <a:t> The top pictures show breast IMRT, &amp; the bottom shows cervix IGBT &amp; I will discuss these complex techniques in more</a:t>
            </a:r>
            <a:r>
              <a:rPr lang="en-GB" baseline="0" dirty="0" smtClean="0">
                <a:latin typeface="Times New Roman" charset="0"/>
                <a:ea typeface="ＭＳ Ｐゴシック" charset="0"/>
                <a:cs typeface="ＭＳ Ｐゴシック" charset="0"/>
              </a:rPr>
              <a:t> detail later.</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8923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32AAD1-FA4D-1F4D-A1A2-23E3481A0D21}" type="slidenum">
              <a:rPr lang="en-GB"/>
              <a:pPr>
                <a:defRPr/>
              </a:pPr>
              <a:t>8</a:t>
            </a:fld>
            <a:endParaRPr lang="en-GB"/>
          </a:p>
        </p:txBody>
      </p:sp>
      <p:sp>
        <p:nvSpPr>
          <p:cNvPr id="13721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139218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A3DFBE-6CD5-E94D-A6BA-B82C329E87AA}" type="slidenum">
              <a:rPr lang="en-GB"/>
              <a:pPr>
                <a:defRPr/>
              </a:pPr>
              <a:t>9</a:t>
            </a:fld>
            <a:endParaRPr lang="en-GB"/>
          </a:p>
        </p:txBody>
      </p:sp>
      <p:sp>
        <p:nvSpPr>
          <p:cNvPr id="21299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21299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292464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6D4C55-237F-D441-890A-1AD6C60007E6}" type="slidenum">
              <a:rPr lang="en-GB"/>
              <a:pPr>
                <a:defRPr/>
              </a:pPr>
              <a:t>11</a:t>
            </a:fld>
            <a:endParaRPr lang="en-GB"/>
          </a:p>
        </p:txBody>
      </p:sp>
      <p:sp>
        <p:nvSpPr>
          <p:cNvPr id="13926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3862852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FB7B85-1DCE-6245-AEEE-89F4084A4750}" type="slidenum">
              <a:rPr lang="en-GB"/>
              <a:pPr>
                <a:defRPr/>
              </a:pPr>
              <a:t>12</a:t>
            </a:fld>
            <a:endParaRPr lang="en-GB"/>
          </a:p>
        </p:txBody>
      </p:sp>
      <p:sp>
        <p:nvSpPr>
          <p:cNvPr id="1402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312405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61E007-BA40-F848-932D-3543AC6E265A}" type="slidenum">
              <a:rPr lang="en-GB"/>
              <a:pPr>
                <a:defRPr/>
              </a:pPr>
              <a:t>13</a:t>
            </a:fld>
            <a:endParaRPr lang="en-GB"/>
          </a:p>
        </p:txBody>
      </p:sp>
      <p:sp>
        <p:nvSpPr>
          <p:cNvPr id="141314"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a:defRPr/>
            </a:pPr>
            <a:endParaRPr lang="en-GB" smtClean="0">
              <a:cs typeface="+mn-cs"/>
            </a:endParaRPr>
          </a:p>
        </p:txBody>
      </p:sp>
    </p:spTree>
    <p:extLst>
      <p:ext uri="{BB962C8B-B14F-4D97-AF65-F5344CB8AC3E}">
        <p14:creationId xmlns:p14="http://schemas.microsoft.com/office/powerpoint/2010/main" val="30987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55173CB-D63E-476C-B88B-BDAA2DED247F}" type="datetimeFigureOut">
              <a:rPr lang="en-GB" smtClean="0"/>
              <a:t>13/08/2015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193913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5173CB-D63E-476C-B88B-BDAA2DED247F}" type="datetimeFigureOut">
              <a:rPr lang="en-GB" smtClean="0"/>
              <a:t>13/08/2015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2816452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5173CB-D63E-476C-B88B-BDAA2DED247F}" type="datetimeFigureOut">
              <a:rPr lang="en-GB" smtClean="0"/>
              <a:t>13/08/2015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276803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33375"/>
            <a:ext cx="7772400" cy="792163"/>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15778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33375"/>
            <a:ext cx="7772400" cy="792163"/>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1539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5173CB-D63E-476C-B88B-BDAA2DED247F}" type="datetimeFigureOut">
              <a:rPr lang="en-GB" smtClean="0"/>
              <a:t>13/08/2015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351722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5173CB-D63E-476C-B88B-BDAA2DED247F}" type="datetimeFigureOut">
              <a:rPr lang="en-GB" smtClean="0"/>
              <a:t>13/08/2015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227364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55173CB-D63E-476C-B88B-BDAA2DED247F}" type="datetimeFigureOut">
              <a:rPr lang="en-GB" smtClean="0"/>
              <a:t>13/08/2015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140988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55173CB-D63E-476C-B88B-BDAA2DED247F}" type="datetimeFigureOut">
              <a:rPr lang="en-GB" smtClean="0"/>
              <a:t>13/08/2015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136968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55173CB-D63E-476C-B88B-BDAA2DED247F}" type="datetimeFigureOut">
              <a:rPr lang="en-GB" smtClean="0"/>
              <a:t>13/08/2015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388697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173CB-D63E-476C-B88B-BDAA2DED247F}" type="datetimeFigureOut">
              <a:rPr lang="en-GB" smtClean="0"/>
              <a:t>13/08/2015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2585595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173CB-D63E-476C-B88B-BDAA2DED247F}" type="datetimeFigureOut">
              <a:rPr lang="en-GB" smtClean="0"/>
              <a:t>13/08/2015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2141038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5173CB-D63E-476C-B88B-BDAA2DED247F}" type="datetimeFigureOut">
              <a:rPr lang="en-GB" smtClean="0"/>
              <a:t>13/08/2015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8BB0B-A4C5-4066-827E-B324A5B97E70}" type="slidenum">
              <a:rPr lang="en-GB" smtClean="0"/>
              <a:t>‹#›</a:t>
            </a:fld>
            <a:endParaRPr lang="en-GB"/>
          </a:p>
        </p:txBody>
      </p:sp>
    </p:spTree>
    <p:extLst>
      <p:ext uri="{BB962C8B-B14F-4D97-AF65-F5344CB8AC3E}">
        <p14:creationId xmlns:p14="http://schemas.microsoft.com/office/powerpoint/2010/main" val="125651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173CB-D63E-476C-B88B-BDAA2DED247F}" type="datetimeFigureOut">
              <a:rPr lang="en-GB" smtClean="0"/>
              <a:t>13/08/2015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8BB0B-A4C5-4066-827E-B324A5B97E70}" type="slidenum">
              <a:rPr lang="en-GB" smtClean="0"/>
              <a:t>‹#›</a:t>
            </a:fld>
            <a:endParaRPr lang="en-GB"/>
          </a:p>
        </p:txBody>
      </p:sp>
    </p:spTree>
    <p:extLst>
      <p:ext uri="{BB962C8B-B14F-4D97-AF65-F5344CB8AC3E}">
        <p14:creationId xmlns:p14="http://schemas.microsoft.com/office/powerpoint/2010/main" val="2166411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3.xml"/><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notesSlide" Target="../notesSlides/notesSlide23.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6.png"/><Relationship Id="rId10" Type="http://schemas.openxmlformats.org/officeDocument/2006/relationships/image" Target="../media/image50.jpeg"/><Relationship Id="rId4" Type="http://schemas.openxmlformats.org/officeDocument/2006/relationships/oleObject" Target="../embeddings/oleObject4.bin"/><Relationship Id="rId9"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0.png"/><Relationship Id="rId5" Type="http://schemas.openxmlformats.org/officeDocument/2006/relationships/diagramQuickStyle" Target="../diagrams/quickStyle1.xml"/><Relationship Id="rId10" Type="http://schemas.openxmlformats.org/officeDocument/2006/relationships/image" Target="../media/image59.png"/><Relationship Id="rId4" Type="http://schemas.openxmlformats.org/officeDocument/2006/relationships/diagramLayout" Target="../diagrams/layout1.xml"/><Relationship Id="rId9"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1" cy="6858000"/>
            <a:chOff x="-1" y="0"/>
            <a:chExt cx="9144001" cy="6858000"/>
          </a:xfrm>
        </p:grpSpPr>
        <p:sp>
          <p:nvSpPr>
            <p:cNvPr id="4" name="Rectangle 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761165"/>
              <a:ext cx="9144000" cy="96835"/>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1268760"/>
            <a:ext cx="8910734" cy="769441"/>
          </a:xfrm>
          <a:prstGeom prst="rect">
            <a:avLst/>
          </a:prstGeom>
          <a:gradFill>
            <a:gsLst>
              <a:gs pos="0">
                <a:srgbClr val="386A57"/>
              </a:gs>
              <a:gs pos="100000">
                <a:srgbClr val="61B9BB"/>
              </a:gs>
            </a:gsLst>
            <a:lin ang="0" scaled="1"/>
          </a:gradFill>
        </p:spPr>
        <p:txBody>
          <a:bodyPr wrap="square" rtlCol="0">
            <a:spAutoFit/>
          </a:bodyPr>
          <a:lstStyle/>
          <a:p>
            <a:pPr algn="ctr"/>
            <a:r>
              <a:rPr lang="en-US" sz="4400" dirty="0" smtClean="0">
                <a:solidFill>
                  <a:schemeClr val="bg1"/>
                </a:solidFill>
                <a:latin typeface="Tw Cen MT" panose="020B0602020104020603" pitchFamily="34" charset="0"/>
              </a:rPr>
              <a:t>Medical Student Training in Oncology</a:t>
            </a:r>
            <a:endParaRPr lang="en-GB" sz="4400" dirty="0">
              <a:solidFill>
                <a:schemeClr val="bg1"/>
              </a:solidFill>
              <a:latin typeface="Tw Cen MT" panose="020B0602020104020603" pitchFamily="34" charset="0"/>
            </a:endParaRPr>
          </a:p>
        </p:txBody>
      </p:sp>
      <p:sp>
        <p:nvSpPr>
          <p:cNvPr id="12" name="TextBox 11"/>
          <p:cNvSpPr txBox="1"/>
          <p:nvPr/>
        </p:nvSpPr>
        <p:spPr>
          <a:xfrm>
            <a:off x="179512" y="2898810"/>
            <a:ext cx="4536504" cy="1754326"/>
          </a:xfrm>
          <a:prstGeom prst="rect">
            <a:avLst/>
          </a:prstGeom>
          <a:noFill/>
        </p:spPr>
        <p:txBody>
          <a:bodyPr wrap="square" rtlCol="0">
            <a:spAutoFit/>
          </a:bodyPr>
          <a:lstStyle/>
          <a:p>
            <a:r>
              <a:rPr lang="en-US" sz="4400" dirty="0" smtClean="0">
                <a:solidFill>
                  <a:srgbClr val="386A57"/>
                </a:solidFill>
                <a:latin typeface="Tw Cen MT" panose="020B0602020104020603" pitchFamily="34" charset="0"/>
              </a:rPr>
              <a:t>Lecture 4</a:t>
            </a:r>
          </a:p>
          <a:p>
            <a:pPr marL="457200" indent="-457200">
              <a:buFont typeface="Wingdings" panose="05000000000000000000" pitchFamily="2" charset="2"/>
              <a:buChar char="v"/>
            </a:pPr>
            <a:r>
              <a:rPr lang="en-US" sz="3200" dirty="0" smtClean="0">
                <a:solidFill>
                  <a:srgbClr val="386A57"/>
                </a:solidFill>
                <a:latin typeface="Tw Cen MT" panose="020B0602020104020603" pitchFamily="34" charset="0"/>
              </a:rPr>
              <a:t>Principles &amp; practice of radiation therapy</a:t>
            </a:r>
            <a:endParaRPr lang="en-GB" sz="3200" dirty="0">
              <a:solidFill>
                <a:srgbClr val="386A57"/>
              </a:solidFill>
              <a:latin typeface="Tw Cen MT" panose="020B0602020104020603" pitchFamily="34" charset="0"/>
            </a:endParaRPr>
          </a:p>
        </p:txBody>
      </p:sp>
      <p:pic>
        <p:nvPicPr>
          <p:cNvPr id="1026" name="Picture 2" descr="http://www.ucs.ac.uk/images/HospitalPlacements/Addenbrookes%20Hospital%20Placement%201_291x2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68144" y="3140968"/>
            <a:ext cx="2771775" cy="2076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3131840" y="188640"/>
            <a:ext cx="2448272" cy="1068690"/>
          </a:xfrm>
          <a:prstGeom prst="rect">
            <a:avLst/>
          </a:prstGeom>
        </p:spPr>
      </p:pic>
    </p:spTree>
    <p:extLst>
      <p:ext uri="{BB962C8B-B14F-4D97-AF65-F5344CB8AC3E}">
        <p14:creationId xmlns:p14="http://schemas.microsoft.com/office/powerpoint/2010/main" val="4020725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 name="Object 2"/>
          <p:cNvGraphicFramePr>
            <a:graphicFrameLocks noGrp="1" noChangeAspect="1"/>
          </p:cNvGraphicFramePr>
          <p:nvPr>
            <p:ph sz="quarter" idx="2"/>
          </p:nvPr>
        </p:nvGraphicFramePr>
        <p:xfrm>
          <a:off x="1258888" y="2276475"/>
          <a:ext cx="2659062" cy="3960813"/>
        </p:xfrm>
        <a:graphic>
          <a:graphicData uri="http://schemas.openxmlformats.org/presentationml/2006/ole">
            <mc:AlternateContent xmlns:mc="http://schemas.openxmlformats.org/markup-compatibility/2006">
              <mc:Choice xmlns:v="urn:schemas-microsoft-com:vml" Requires="v">
                <p:oleObj spid="_x0000_s13369" name="Image" r:id="rId3" imgW="6714286" imgH="10000000" progId="PhotoDeluxe.Image.2">
                  <p:embed/>
                </p:oleObj>
              </mc:Choice>
              <mc:Fallback>
                <p:oleObj name="Image" r:id="rId3" imgW="6714286" imgH="10000000" progId="PhotoDeluxe.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276475"/>
                        <a:ext cx="2659062"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14019" name="Object 3"/>
          <p:cNvGraphicFramePr>
            <a:graphicFrameLocks noGrp="1" noChangeAspect="1"/>
          </p:cNvGraphicFramePr>
          <p:nvPr>
            <p:ph sz="quarter" idx="3"/>
          </p:nvPr>
        </p:nvGraphicFramePr>
        <p:xfrm>
          <a:off x="5580063" y="2205038"/>
          <a:ext cx="2676525" cy="3963987"/>
        </p:xfrm>
        <a:graphic>
          <a:graphicData uri="http://schemas.openxmlformats.org/presentationml/2006/ole">
            <mc:AlternateContent xmlns:mc="http://schemas.openxmlformats.org/markup-compatibility/2006">
              <mc:Choice xmlns:v="urn:schemas-microsoft-com:vml" Requires="v">
                <p:oleObj spid="_x0000_s13370" name="Image" r:id="rId5" imgW="6752381" imgH="10000000" progId="PhotoDeluxe.Image.2">
                  <p:embed/>
                </p:oleObj>
              </mc:Choice>
              <mc:Fallback>
                <p:oleObj name="Image" r:id="rId5" imgW="6752381" imgH="10000000" progId="PhotoDeluxe.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2205038"/>
                        <a:ext cx="2676525" cy="396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4020" name="Text Box 4"/>
          <p:cNvSpPr txBox="1">
            <a:spLocks noChangeArrowheads="1"/>
          </p:cNvSpPr>
          <p:nvPr/>
        </p:nvSpPr>
        <p:spPr bwMode="auto">
          <a:xfrm>
            <a:off x="1259632" y="1823984"/>
            <a:ext cx="2664296" cy="461665"/>
          </a:xfrm>
          <a:prstGeom prst="rect">
            <a:avLst/>
          </a:prstGeom>
          <a:solidFill>
            <a:srgbClr val="386A57"/>
          </a:solidFill>
          <a:ln>
            <a:noFill/>
          </a:ln>
          <a:effectLst/>
          <a:extLst/>
        </p:spPr>
        <p:txBody>
          <a:bodyPr wrap="square">
            <a:spAutoFit/>
          </a:bodyPr>
          <a:lstStyle>
            <a:defPPr>
              <a:defRPr lang="en-US"/>
            </a:defPPr>
            <a:lvl1pPr>
              <a:defRPr sz="2400">
                <a:solidFill>
                  <a:schemeClr val="bg1"/>
                </a:solidFill>
              </a:defRPr>
            </a:lvl1pPr>
          </a:lstStyle>
          <a:p>
            <a:pPr algn="ctr"/>
            <a:r>
              <a:rPr lang="en-GB" dirty="0"/>
              <a:t>Start EBRT</a:t>
            </a:r>
          </a:p>
        </p:txBody>
      </p:sp>
      <p:sp>
        <p:nvSpPr>
          <p:cNvPr id="214021" name="Text Box 5"/>
          <p:cNvSpPr txBox="1">
            <a:spLocks noChangeArrowheads="1"/>
          </p:cNvSpPr>
          <p:nvPr/>
        </p:nvSpPr>
        <p:spPr bwMode="auto">
          <a:xfrm>
            <a:off x="5580112" y="1743745"/>
            <a:ext cx="2664296" cy="461665"/>
          </a:xfrm>
          <a:prstGeom prst="rect">
            <a:avLst/>
          </a:prstGeom>
          <a:solidFill>
            <a:srgbClr val="386A57"/>
          </a:solidFill>
          <a:ln>
            <a:noFill/>
          </a:ln>
          <a:effectLst/>
          <a:extLst/>
        </p:spPr>
        <p:txBody>
          <a:bodyPr wrap="square">
            <a:spAutoFit/>
          </a:bodyPr>
          <a:lstStyle>
            <a:defPPr>
              <a:defRPr lang="en-US"/>
            </a:defPPr>
            <a:lvl1pPr>
              <a:defRPr sz="2400">
                <a:solidFill>
                  <a:schemeClr val="bg1"/>
                </a:solidFill>
              </a:defRPr>
            </a:lvl1pPr>
          </a:lstStyle>
          <a:p>
            <a:pPr algn="ctr"/>
            <a:r>
              <a:rPr lang="en-GB" dirty="0"/>
              <a:t>End EBRT</a:t>
            </a:r>
          </a:p>
        </p:txBody>
      </p:sp>
      <p:sp>
        <p:nvSpPr>
          <p:cNvPr id="214022" name="Rectangle 6"/>
          <p:cNvSpPr>
            <a:spLocks noGrp="1" noChangeArrowheads="1"/>
          </p:cNvSpPr>
          <p:nvPr>
            <p:ph type="title"/>
          </p:nvPr>
        </p:nvSpPr>
        <p:spPr>
          <a:xfrm>
            <a:off x="755650" y="549275"/>
            <a:ext cx="7772400" cy="844550"/>
          </a:xfrm>
        </p:spPr>
        <p:txBody>
          <a:bodyPr>
            <a:normAutofit/>
          </a:bodyPr>
          <a:lstStyle/>
          <a:p>
            <a:pPr>
              <a:defRPr/>
            </a:pPr>
            <a:r>
              <a:rPr lang="en-GB" dirty="0">
                <a:latin typeface="Tw Cen MT" panose="020B0602020104020603" pitchFamily="34" charset="0"/>
              </a:rPr>
              <a:t>Radical RT</a:t>
            </a:r>
          </a:p>
        </p:txBody>
      </p:sp>
      <p:grpSp>
        <p:nvGrpSpPr>
          <p:cNvPr id="7" name="Group 6"/>
          <p:cNvGrpSpPr/>
          <p:nvPr/>
        </p:nvGrpSpPr>
        <p:grpSpPr>
          <a:xfrm>
            <a:off x="-1" y="0"/>
            <a:ext cx="9144001" cy="6858001"/>
            <a:chOff x="-1" y="0"/>
            <a:chExt cx="9144001" cy="6858001"/>
          </a:xfrm>
        </p:grpSpPr>
        <p:sp>
          <p:nvSpPr>
            <p:cNvPr id="8" name="Rectangle 7"/>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826807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333375"/>
            <a:ext cx="7772400" cy="647700"/>
          </a:xfrm>
        </p:spPr>
        <p:txBody>
          <a:bodyPr>
            <a:noAutofit/>
          </a:bodyPr>
          <a:lstStyle/>
          <a:p>
            <a:pPr>
              <a:defRPr/>
            </a:pPr>
            <a:r>
              <a:rPr lang="en-GB" dirty="0">
                <a:latin typeface="Tw Cen MT" panose="020B0602020104020603" pitchFamily="34" charset="0"/>
              </a:rPr>
              <a:t>Adjuvant RT</a:t>
            </a:r>
            <a:endParaRPr lang="en-US" dirty="0">
              <a:latin typeface="Tw Cen MT" panose="020B0602020104020603" pitchFamily="34" charset="0"/>
            </a:endParaRPr>
          </a:p>
        </p:txBody>
      </p:sp>
      <p:sp>
        <p:nvSpPr>
          <p:cNvPr id="86019" name="Rectangle 3"/>
          <p:cNvSpPr>
            <a:spLocks noGrp="1" noChangeArrowheads="1"/>
          </p:cNvSpPr>
          <p:nvPr>
            <p:ph type="body" idx="1"/>
          </p:nvPr>
        </p:nvSpPr>
        <p:spPr>
          <a:xfrm>
            <a:off x="755650" y="1412875"/>
            <a:ext cx="8207375" cy="4895850"/>
          </a:xfrm>
        </p:spPr>
        <p:txBody>
          <a:bodyPr/>
          <a:lstStyle/>
          <a:p>
            <a:pPr>
              <a:lnSpc>
                <a:spcPct val="90000"/>
              </a:lnSpc>
              <a:spcBef>
                <a:spcPct val="75000"/>
              </a:spcBef>
              <a:buFont typeface="Wingdings" panose="05000000000000000000" pitchFamily="2" charset="2"/>
              <a:buChar char="v"/>
              <a:defRPr/>
            </a:pPr>
            <a:r>
              <a:rPr lang="en-GB" dirty="0" smtClean="0">
                <a:cs typeface="+mn-cs"/>
              </a:rPr>
              <a:t>Supplement to primary curative treatment</a:t>
            </a:r>
          </a:p>
          <a:p>
            <a:pPr lvl="1">
              <a:lnSpc>
                <a:spcPct val="90000"/>
              </a:lnSpc>
              <a:spcBef>
                <a:spcPct val="0"/>
              </a:spcBef>
              <a:defRPr/>
            </a:pPr>
            <a:r>
              <a:rPr lang="en-GB" dirty="0" smtClean="0"/>
              <a:t>Reduce local recurrence</a:t>
            </a:r>
          </a:p>
          <a:p>
            <a:pPr lvl="1">
              <a:lnSpc>
                <a:spcPct val="90000"/>
              </a:lnSpc>
              <a:spcBef>
                <a:spcPct val="0"/>
              </a:spcBef>
              <a:defRPr/>
            </a:pPr>
            <a:r>
              <a:rPr lang="en-GB" dirty="0" smtClean="0"/>
              <a:t>Improve survival</a:t>
            </a:r>
          </a:p>
          <a:p>
            <a:pPr lvl="1">
              <a:lnSpc>
                <a:spcPct val="90000"/>
              </a:lnSpc>
              <a:spcBef>
                <a:spcPct val="0"/>
              </a:spcBef>
              <a:defRPr/>
            </a:pPr>
            <a:endParaRPr lang="en-GB" dirty="0" smtClean="0"/>
          </a:p>
          <a:p>
            <a:pPr>
              <a:lnSpc>
                <a:spcPct val="90000"/>
              </a:lnSpc>
              <a:spcBef>
                <a:spcPct val="0"/>
              </a:spcBef>
              <a:buFont typeface="Wingdings" panose="05000000000000000000" pitchFamily="2" charset="2"/>
              <a:buChar char="v"/>
              <a:defRPr/>
            </a:pPr>
            <a:r>
              <a:rPr lang="en-GB" dirty="0" smtClean="0">
                <a:cs typeface="+mn-cs"/>
              </a:rPr>
              <a:t>Sites </a:t>
            </a:r>
            <a:endParaRPr lang="en-GB" sz="2800" dirty="0" smtClean="0">
              <a:solidFill>
                <a:schemeClr val="tx1"/>
              </a:solidFill>
              <a:cs typeface="+mn-cs"/>
            </a:endParaRPr>
          </a:p>
          <a:p>
            <a:pPr lvl="1">
              <a:lnSpc>
                <a:spcPct val="90000"/>
              </a:lnSpc>
              <a:spcBef>
                <a:spcPct val="0"/>
              </a:spcBef>
              <a:defRPr/>
            </a:pPr>
            <a:r>
              <a:rPr lang="en-GB" dirty="0" smtClean="0"/>
              <a:t>Localised, critical structure tolerance</a:t>
            </a:r>
          </a:p>
          <a:p>
            <a:pPr lvl="2">
              <a:lnSpc>
                <a:spcPct val="90000"/>
              </a:lnSpc>
              <a:spcBef>
                <a:spcPct val="0"/>
              </a:spcBef>
              <a:defRPr/>
            </a:pPr>
            <a:r>
              <a:rPr lang="en-GB" dirty="0" smtClean="0"/>
              <a:t>Breast</a:t>
            </a:r>
          </a:p>
          <a:p>
            <a:pPr lvl="2">
              <a:lnSpc>
                <a:spcPct val="90000"/>
              </a:lnSpc>
              <a:defRPr/>
            </a:pPr>
            <a:r>
              <a:rPr lang="en-GB" dirty="0" smtClean="0"/>
              <a:t>Rectum</a:t>
            </a:r>
          </a:p>
          <a:p>
            <a:pPr lvl="2">
              <a:lnSpc>
                <a:spcPct val="90000"/>
              </a:lnSpc>
              <a:defRPr/>
            </a:pPr>
            <a:r>
              <a:rPr lang="en-GB" dirty="0" smtClean="0"/>
              <a:t>Endometrium</a:t>
            </a:r>
          </a:p>
          <a:p>
            <a:pPr lvl="2">
              <a:lnSpc>
                <a:spcPct val="90000"/>
              </a:lnSpc>
              <a:defRPr/>
            </a:pPr>
            <a:r>
              <a:rPr lang="en-GB" dirty="0" smtClean="0"/>
              <a:t>Sarcoma</a:t>
            </a:r>
          </a:p>
          <a:p>
            <a:pPr lvl="1">
              <a:lnSpc>
                <a:spcPct val="90000"/>
              </a:lnSpc>
              <a:defRPr/>
            </a:pPr>
            <a:endParaRPr lang="en-GB" dirty="0" smtClean="0"/>
          </a:p>
          <a:p>
            <a:pPr>
              <a:lnSpc>
                <a:spcPct val="90000"/>
              </a:lnSpc>
              <a:defRPr/>
            </a:pPr>
            <a:endParaRPr lang="en-US" dirty="0" smtClean="0">
              <a:cs typeface="+mn-cs"/>
            </a:endParaRPr>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719028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11188" y="188913"/>
            <a:ext cx="7772400" cy="1143000"/>
          </a:xfrm>
        </p:spPr>
        <p:txBody>
          <a:bodyPr>
            <a:normAutofit/>
          </a:bodyPr>
          <a:lstStyle/>
          <a:p>
            <a:pPr>
              <a:defRPr/>
            </a:pPr>
            <a:r>
              <a:rPr lang="en-GB" dirty="0">
                <a:latin typeface="Tw Cen MT" panose="020B0602020104020603" pitchFamily="34" charset="0"/>
              </a:rPr>
              <a:t>Breast RT</a:t>
            </a:r>
            <a:endParaRPr lang="en-US" dirty="0">
              <a:latin typeface="Tw Cen MT" panose="020B0602020104020603" pitchFamily="34" charset="0"/>
            </a:endParaRPr>
          </a:p>
        </p:txBody>
      </p:sp>
      <p:pic>
        <p:nvPicPr>
          <p:cNvPr id="84996" name="Picture 4" descr="Exomio central axis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116013" y="1273175"/>
            <a:ext cx="6781800" cy="482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8932935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4213" y="333375"/>
            <a:ext cx="7772400" cy="598488"/>
          </a:xfrm>
        </p:spPr>
        <p:txBody>
          <a:bodyPr>
            <a:noAutofit/>
          </a:bodyPr>
          <a:lstStyle/>
          <a:p>
            <a:pPr>
              <a:defRPr/>
            </a:pPr>
            <a:r>
              <a:rPr lang="en-GB" dirty="0">
                <a:latin typeface="Tw Cen MT" panose="020B0602020104020603" pitchFamily="34" charset="0"/>
              </a:rPr>
              <a:t>Palliative RT</a:t>
            </a:r>
            <a:endParaRPr lang="en-US" dirty="0">
              <a:latin typeface="Tw Cen MT" panose="020B0602020104020603" pitchFamily="34" charset="0"/>
            </a:endParaRPr>
          </a:p>
        </p:txBody>
      </p:sp>
      <p:sp>
        <p:nvSpPr>
          <p:cNvPr id="87043" name="Rectangle 3"/>
          <p:cNvSpPr>
            <a:spLocks noGrp="1" noChangeArrowheads="1"/>
          </p:cNvSpPr>
          <p:nvPr>
            <p:ph type="body" idx="1"/>
          </p:nvPr>
        </p:nvSpPr>
        <p:spPr>
          <a:xfrm>
            <a:off x="1835150" y="1196975"/>
            <a:ext cx="5832475" cy="5327650"/>
          </a:xfrm>
        </p:spPr>
        <p:txBody>
          <a:bodyPr/>
          <a:lstStyle/>
          <a:p>
            <a:pPr>
              <a:buFont typeface="Wingdings" panose="05000000000000000000" pitchFamily="2" charset="2"/>
              <a:buChar char="v"/>
              <a:defRPr/>
            </a:pPr>
            <a:r>
              <a:rPr lang="en-US" sz="2800" dirty="0" smtClean="0">
                <a:cs typeface="+mn-cs"/>
              </a:rPr>
              <a:t>Local</a:t>
            </a:r>
          </a:p>
          <a:p>
            <a:pPr lvl="1">
              <a:defRPr/>
            </a:pPr>
            <a:r>
              <a:rPr lang="en-US" sz="2400" dirty="0" smtClean="0"/>
              <a:t>Bone pain</a:t>
            </a:r>
          </a:p>
          <a:p>
            <a:pPr lvl="1">
              <a:defRPr/>
            </a:pPr>
            <a:r>
              <a:rPr lang="en-US" sz="2400" dirty="0" smtClean="0"/>
              <a:t>Pressure</a:t>
            </a:r>
          </a:p>
          <a:p>
            <a:pPr lvl="2">
              <a:defRPr/>
            </a:pPr>
            <a:r>
              <a:rPr lang="en-US" sz="2400" dirty="0" smtClean="0"/>
              <a:t>Nerve/cord compression </a:t>
            </a:r>
          </a:p>
          <a:p>
            <a:pPr lvl="2">
              <a:defRPr/>
            </a:pPr>
            <a:r>
              <a:rPr lang="en-US" sz="2400" dirty="0" smtClean="0"/>
              <a:t>Soft tissue </a:t>
            </a:r>
          </a:p>
          <a:p>
            <a:pPr lvl="1">
              <a:defRPr/>
            </a:pPr>
            <a:r>
              <a:rPr lang="en-US" sz="2400" dirty="0" smtClean="0"/>
              <a:t>Bleeding</a:t>
            </a:r>
          </a:p>
          <a:p>
            <a:pPr lvl="1">
              <a:defRPr/>
            </a:pPr>
            <a:endParaRPr lang="en-US" sz="2400" dirty="0" smtClean="0"/>
          </a:p>
          <a:p>
            <a:pPr>
              <a:buFont typeface="Wingdings" panose="05000000000000000000" pitchFamily="2" charset="2"/>
              <a:buChar char="v"/>
              <a:defRPr/>
            </a:pPr>
            <a:r>
              <a:rPr lang="en-US" sz="2800" dirty="0" smtClean="0">
                <a:solidFill>
                  <a:srgbClr val="61B9BB"/>
                </a:solidFill>
                <a:cs typeface="+mn-cs"/>
              </a:rPr>
              <a:t>NOT </a:t>
            </a:r>
          </a:p>
          <a:p>
            <a:pPr lvl="1">
              <a:defRPr/>
            </a:pPr>
            <a:r>
              <a:rPr lang="en-US" sz="2400" dirty="0" smtClean="0"/>
              <a:t>Discharge</a:t>
            </a:r>
          </a:p>
          <a:p>
            <a:pPr lvl="1">
              <a:defRPr/>
            </a:pPr>
            <a:r>
              <a:rPr lang="en-US" sz="2400" dirty="0" smtClean="0"/>
              <a:t>SOB</a:t>
            </a:r>
          </a:p>
          <a:p>
            <a:pPr lvl="1">
              <a:defRPr/>
            </a:pPr>
            <a:r>
              <a:rPr lang="en-US" sz="2400" dirty="0" smtClean="0"/>
              <a:t>General e.g. weight loss</a:t>
            </a:r>
          </a:p>
          <a:p>
            <a:pPr lvl="1">
              <a:defRPr/>
            </a:pPr>
            <a:endParaRPr lang="en-US" sz="2400" dirty="0" smtClean="0"/>
          </a:p>
          <a:p>
            <a:pPr lvl="2">
              <a:defRPr/>
            </a:pPr>
            <a:endParaRPr lang="en-US" sz="2400" dirty="0" smtClean="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725882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8" name="Picture 10" descr="T4 cord compression_anon"/>
          <p:cNvPicPr>
            <a:picLocks noGrp="1" noChangeAspect="1" noChangeArrowheads="1"/>
          </p:cNvPicPr>
          <p:nvPr>
            <p:ph idx="1"/>
          </p:nvPr>
        </p:nvPicPr>
        <p:blipFill>
          <a:blip r:embed="rId3">
            <a:lum bright="18000" contrast="12000"/>
            <a:extLst>
              <a:ext uri="{28A0092B-C50C-407E-A947-70E740481C1C}">
                <a14:useLocalDpi xmlns:a14="http://schemas.microsoft.com/office/drawing/2010/main"/>
              </a:ext>
            </a:extLst>
          </a:blip>
          <a:srcRect/>
          <a:stretch>
            <a:fillRect/>
          </a:stretch>
        </p:blipFill>
        <p:spPr>
          <a:xfrm>
            <a:off x="1475656" y="980728"/>
            <a:ext cx="6529388" cy="541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1" name="Line 13"/>
          <p:cNvSpPr>
            <a:spLocks noChangeShapeType="1"/>
          </p:cNvSpPr>
          <p:nvPr/>
        </p:nvSpPr>
        <p:spPr bwMode="auto">
          <a:xfrm flipH="1">
            <a:off x="6372225" y="5734050"/>
            <a:ext cx="1511300" cy="0"/>
          </a:xfrm>
          <a:prstGeom prst="line">
            <a:avLst/>
          </a:prstGeom>
          <a:noFill/>
          <a:ln w="38100">
            <a:solidFill>
              <a:srgbClr val="FFFF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3983" name="Rectangle 15"/>
          <p:cNvSpPr>
            <a:spLocks noGrp="1" noChangeArrowheads="1"/>
          </p:cNvSpPr>
          <p:nvPr>
            <p:ph type="title"/>
          </p:nvPr>
        </p:nvSpPr>
        <p:spPr>
          <a:xfrm>
            <a:off x="755650" y="0"/>
            <a:ext cx="7772400" cy="971550"/>
          </a:xfrm>
        </p:spPr>
        <p:txBody>
          <a:bodyPr>
            <a:normAutofit/>
          </a:bodyPr>
          <a:lstStyle/>
          <a:p>
            <a:pPr>
              <a:defRPr/>
            </a:pPr>
            <a:r>
              <a:rPr lang="en-GB" dirty="0">
                <a:latin typeface="Tw Cen MT" panose="020B0602020104020603" pitchFamily="34" charset="0"/>
              </a:rPr>
              <a:t>Palliative RT</a:t>
            </a:r>
          </a:p>
        </p:txBody>
      </p:sp>
      <p:grpSp>
        <p:nvGrpSpPr>
          <p:cNvPr id="5" name="Group 4"/>
          <p:cNvGrpSpPr/>
          <p:nvPr/>
        </p:nvGrpSpPr>
        <p:grpSpPr>
          <a:xfrm>
            <a:off x="-1" y="0"/>
            <a:ext cx="9144001" cy="6858001"/>
            <a:chOff x="-1" y="0"/>
            <a:chExt cx="9144001" cy="6858001"/>
          </a:xfrm>
        </p:grpSpPr>
        <p:sp>
          <p:nvSpPr>
            <p:cNvPr id="6" name="Rectangle 5"/>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480130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827088" y="2781300"/>
            <a:ext cx="7772400" cy="1143000"/>
          </a:xfrm>
        </p:spPr>
        <p:txBody>
          <a:bodyPr/>
          <a:lstStyle/>
          <a:p>
            <a:pPr>
              <a:defRPr/>
            </a:pPr>
            <a:r>
              <a:rPr lang="en-GB" dirty="0" smtClean="0">
                <a:latin typeface="Tw Cen MT" panose="020B0602020104020603" pitchFamily="34" charset="0"/>
              </a:rPr>
              <a:t>Types of radiotherapy</a:t>
            </a:r>
          </a:p>
        </p:txBody>
      </p:sp>
      <p:grpSp>
        <p:nvGrpSpPr>
          <p:cNvPr id="3" name="Group 2"/>
          <p:cNvGrpSpPr/>
          <p:nvPr/>
        </p:nvGrpSpPr>
        <p:grpSpPr>
          <a:xfrm>
            <a:off x="-1" y="0"/>
            <a:ext cx="9144001" cy="6858001"/>
            <a:chOff x="-1" y="0"/>
            <a:chExt cx="9144001" cy="6858001"/>
          </a:xfrm>
        </p:grpSpPr>
        <p:sp>
          <p:nvSpPr>
            <p:cNvPr id="4" name="Rectangle 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906933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09600" y="44624"/>
            <a:ext cx="8077200" cy="1143000"/>
          </a:xfrm>
        </p:spPr>
        <p:txBody>
          <a:bodyPr/>
          <a:lstStyle/>
          <a:p>
            <a:pPr>
              <a:defRPr/>
            </a:pPr>
            <a:r>
              <a:rPr lang="en-US" dirty="0" smtClean="0">
                <a:latin typeface="Tw Cen MT" panose="020B0602020104020603" pitchFamily="34" charset="0"/>
              </a:rPr>
              <a:t>Types of RT </a:t>
            </a:r>
          </a:p>
        </p:txBody>
      </p:sp>
      <p:sp>
        <p:nvSpPr>
          <p:cNvPr id="79875" name="Rectangle 3"/>
          <p:cNvSpPr>
            <a:spLocks noGrp="1" noChangeArrowheads="1"/>
          </p:cNvSpPr>
          <p:nvPr>
            <p:ph type="body" idx="1"/>
          </p:nvPr>
        </p:nvSpPr>
        <p:spPr>
          <a:xfrm>
            <a:off x="684213" y="1989138"/>
            <a:ext cx="7772400" cy="2376487"/>
          </a:xfrm>
        </p:spPr>
        <p:txBody>
          <a:bodyPr/>
          <a:lstStyle/>
          <a:p>
            <a:pPr lvl="1">
              <a:spcBef>
                <a:spcPct val="100000"/>
              </a:spcBef>
              <a:defRPr/>
            </a:pPr>
            <a:r>
              <a:rPr lang="en-GB" smtClean="0"/>
              <a:t>External beam (teletherapy)</a:t>
            </a:r>
          </a:p>
          <a:p>
            <a:pPr lvl="1">
              <a:spcBef>
                <a:spcPct val="100000"/>
              </a:spcBef>
              <a:defRPr/>
            </a:pPr>
            <a:r>
              <a:rPr lang="en-GB" smtClean="0"/>
              <a:t>Radioactive implants (brachytherapy)</a:t>
            </a:r>
          </a:p>
          <a:p>
            <a:pPr lvl="1">
              <a:spcBef>
                <a:spcPct val="100000"/>
              </a:spcBef>
              <a:defRPr/>
            </a:pPr>
            <a:r>
              <a:rPr lang="en-GB" smtClean="0"/>
              <a:t>Radioactive isotopes</a:t>
            </a:r>
            <a:endParaRPr lang="en-US" smtClean="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708143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95288" y="404813"/>
            <a:ext cx="4392612" cy="973137"/>
          </a:xfrm>
        </p:spPr>
        <p:txBody>
          <a:bodyPr/>
          <a:lstStyle/>
          <a:p>
            <a:pPr>
              <a:defRPr/>
            </a:pPr>
            <a:r>
              <a:rPr lang="en-GB" smtClean="0">
                <a:cs typeface="+mj-cs"/>
              </a:rPr>
              <a:t>Machines</a:t>
            </a:r>
          </a:p>
        </p:txBody>
      </p:sp>
      <p:pic>
        <p:nvPicPr>
          <p:cNvPr id="31746" name="Picture 3" descr="030341L_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6013" y="1700213"/>
            <a:ext cx="2654300" cy="3817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71877" y="1065363"/>
            <a:ext cx="3024584" cy="2574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748" name="Picture 5" descr="Tmt unit"/>
          <p:cNvPicPr>
            <a:picLocks noChangeAspect="1" noChangeArrowheads="1"/>
          </p:cNvPicPr>
          <p:nvPr/>
        </p:nvPicPr>
        <p:blipFill>
          <a:blip r:embed="rId5" cstate="screen">
            <a:extLst>
              <a:ext uri="{28A0092B-C50C-407E-A947-70E740481C1C}">
                <a14:useLocalDpi xmlns:a14="http://schemas.microsoft.com/office/drawing/2010/main"/>
              </a:ext>
            </a:extLst>
          </a:blip>
          <a:srcRect l="1515" t="2063" r="1515" b="10320"/>
          <a:stretch>
            <a:fillRect/>
          </a:stretch>
        </p:blipFill>
        <p:spPr bwMode="auto">
          <a:xfrm>
            <a:off x="5171877" y="3933056"/>
            <a:ext cx="3024584" cy="225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6" name="Rectangle 6"/>
          <p:cNvSpPr>
            <a:spLocks noChangeArrowheads="1"/>
          </p:cNvSpPr>
          <p:nvPr/>
        </p:nvSpPr>
        <p:spPr bwMode="auto">
          <a:xfrm>
            <a:off x="5171877" y="3563724"/>
            <a:ext cx="3024584" cy="369332"/>
          </a:xfrm>
          <a:prstGeom prst="rect">
            <a:avLst/>
          </a:prstGeom>
          <a:solidFill>
            <a:srgbClr val="386A57"/>
          </a:solidFill>
          <a:ln>
            <a:noFill/>
          </a:ln>
          <a:effectLst/>
          <a:extLst/>
        </p:spPr>
        <p:txBody>
          <a:bodyPr wrap="square">
            <a:spAutoFit/>
          </a:bodyPr>
          <a:lstStyle/>
          <a:p>
            <a:pPr algn="ctr">
              <a:defRPr/>
            </a:pPr>
            <a:r>
              <a:rPr lang="en-GB" dirty="0">
                <a:solidFill>
                  <a:schemeClr val="bg1"/>
                </a:solidFill>
                <a:cs typeface="+mn-cs"/>
              </a:rPr>
              <a:t>Linear accelerator</a:t>
            </a:r>
          </a:p>
        </p:txBody>
      </p:sp>
      <p:sp>
        <p:nvSpPr>
          <p:cNvPr id="215047" name="Rectangle 7"/>
          <p:cNvSpPr>
            <a:spLocks noChangeArrowheads="1"/>
          </p:cNvSpPr>
          <p:nvPr/>
        </p:nvSpPr>
        <p:spPr bwMode="auto">
          <a:xfrm>
            <a:off x="1107221" y="5523008"/>
            <a:ext cx="2654300" cy="369332"/>
          </a:xfrm>
          <a:prstGeom prst="rect">
            <a:avLst/>
          </a:prstGeom>
          <a:solidFill>
            <a:srgbClr val="386A57"/>
          </a:solidFill>
          <a:ln>
            <a:noFill/>
          </a:ln>
          <a:effectLst/>
          <a:extLst/>
        </p:spPr>
        <p:txBody>
          <a:bodyPr wrap="square">
            <a:spAutoFit/>
          </a:bodyPr>
          <a:lstStyle/>
          <a:p>
            <a:pPr algn="l">
              <a:defRPr/>
            </a:pPr>
            <a:r>
              <a:rPr lang="en-GB" dirty="0">
                <a:solidFill>
                  <a:schemeClr val="bg1"/>
                </a:solidFill>
                <a:cs typeface="+mn-cs"/>
              </a:rPr>
              <a:t>Superficial/</a:t>
            </a:r>
            <a:r>
              <a:rPr lang="en-GB" dirty="0" err="1">
                <a:solidFill>
                  <a:schemeClr val="bg1"/>
                </a:solidFill>
                <a:cs typeface="+mn-cs"/>
              </a:rPr>
              <a:t>orthovoltage</a:t>
            </a:r>
            <a:endParaRPr lang="en-GB" dirty="0">
              <a:solidFill>
                <a:schemeClr val="bg1"/>
              </a:solidFill>
              <a:cs typeface="+mn-cs"/>
            </a:endParaRPr>
          </a:p>
        </p:txBody>
      </p:sp>
      <p:grpSp>
        <p:nvGrpSpPr>
          <p:cNvPr id="8" name="Group 7"/>
          <p:cNvGrpSpPr/>
          <p:nvPr/>
        </p:nvGrpSpPr>
        <p:grpSpPr>
          <a:xfrm>
            <a:off x="-1" y="0"/>
            <a:ext cx="9144001" cy="6858001"/>
            <a:chOff x="-1" y="0"/>
            <a:chExt cx="9144001" cy="6858001"/>
          </a:xfrm>
        </p:grpSpPr>
        <p:sp>
          <p:nvSpPr>
            <p:cNvPr id="9" name="Rectangle 8"/>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112463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755650" y="0"/>
            <a:ext cx="7772400" cy="836613"/>
          </a:xfrm>
        </p:spPr>
        <p:txBody>
          <a:bodyPr/>
          <a:lstStyle/>
          <a:p>
            <a:pPr>
              <a:defRPr/>
            </a:pPr>
            <a:r>
              <a:rPr lang="en-GB" dirty="0">
                <a:latin typeface="Tw Cen MT" panose="020B0602020104020603" pitchFamily="34" charset="0"/>
                <a:ea typeface="+mn-ea"/>
                <a:cs typeface="+mn-cs"/>
              </a:rPr>
              <a:t>Brachytherapy</a:t>
            </a:r>
          </a:p>
        </p:txBody>
      </p:sp>
      <p:pic>
        <p:nvPicPr>
          <p:cNvPr id="21709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6341" y="814388"/>
            <a:ext cx="3791644" cy="2504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7092" name="Picture 4" descr="cervixbrach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4162" y="3632200"/>
            <a:ext cx="3455987" cy="274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inverse square la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6341" y="3470852"/>
            <a:ext cx="2783531" cy="2884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Rectangle 6"/>
          <p:cNvSpPr>
            <a:spLocks noChangeArrowheads="1"/>
          </p:cNvSpPr>
          <p:nvPr/>
        </p:nvSpPr>
        <p:spPr bwMode="auto">
          <a:xfrm>
            <a:off x="0" y="2420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graphicFrame>
        <p:nvGraphicFramePr>
          <p:cNvPr id="33798" name="Object 7"/>
          <p:cNvGraphicFramePr>
            <a:graphicFrameLocks noChangeAspect="1"/>
          </p:cNvGraphicFramePr>
          <p:nvPr>
            <p:extLst>
              <p:ext uri="{D42A27DB-BD31-4B8C-83A1-F6EECF244321}">
                <p14:modId xmlns:p14="http://schemas.microsoft.com/office/powerpoint/2010/main" val="1257744262"/>
              </p:ext>
            </p:extLst>
          </p:nvPr>
        </p:nvGraphicFramePr>
        <p:xfrm>
          <a:off x="5868144" y="740968"/>
          <a:ext cx="2117725" cy="2711450"/>
        </p:xfrm>
        <a:graphic>
          <a:graphicData uri="http://schemas.openxmlformats.org/presentationml/2006/ole">
            <mc:AlternateContent xmlns:mc="http://schemas.openxmlformats.org/markup-compatibility/2006">
              <mc:Choice xmlns:v="urn:schemas-microsoft-com:vml" Requires="v">
                <p:oleObj spid="_x0000_s29725" name="Image" r:id="rId7" imgW="2076740" imgH="2438095" progId="PhotoDeluxe.Image.2">
                  <p:embed/>
                </p:oleObj>
              </mc:Choice>
              <mc:Fallback>
                <p:oleObj name="Image" r:id="rId7" imgW="2076740" imgH="2438095" progId="PhotoDeluxe.Image.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l="2841" r="5493"/>
                      <a:stretch>
                        <a:fillRect/>
                      </a:stretch>
                    </p:blipFill>
                    <p:spPr bwMode="auto">
                      <a:xfrm>
                        <a:off x="5868144" y="740968"/>
                        <a:ext cx="211772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7096" name="Text Box 8"/>
          <p:cNvSpPr txBox="1">
            <a:spLocks noChangeArrowheads="1"/>
          </p:cNvSpPr>
          <p:nvPr/>
        </p:nvSpPr>
        <p:spPr bwMode="auto">
          <a:xfrm>
            <a:off x="2627313" y="4292600"/>
            <a:ext cx="2519362" cy="714375"/>
          </a:xfrm>
          <a:prstGeom prst="rect">
            <a:avLst/>
          </a:prstGeom>
          <a:solidFill>
            <a:srgbClr val="386A57"/>
          </a:solidFill>
          <a:ln w="12700">
            <a:noFill/>
            <a:miter lim="800000"/>
            <a:headEnd/>
            <a:tailEnd/>
          </a:ln>
          <a:effectLst>
            <a:outerShdw blurRad="50800" dist="38100" dir="2700000" algn="tl" rotWithShape="0">
              <a:prstClr val="black">
                <a:alpha val="40000"/>
              </a:prstClr>
            </a:outerShdw>
          </a:effectLst>
          <a:extLst/>
        </p:spPr>
        <p:txBody>
          <a:bodyPr>
            <a:spAutoFit/>
          </a:bodyPr>
          <a:lstStyle/>
          <a:p>
            <a:pPr>
              <a:defRPr/>
            </a:pPr>
            <a:r>
              <a:rPr lang="en-GB" sz="2000">
                <a:solidFill>
                  <a:schemeClr val="bg1"/>
                </a:solidFill>
                <a:cs typeface="+mn-cs"/>
              </a:rPr>
              <a:t>Inverse square law</a:t>
            </a:r>
          </a:p>
          <a:p>
            <a:pPr>
              <a:defRPr/>
            </a:pPr>
            <a:r>
              <a:rPr lang="en-GB" sz="2000">
                <a:solidFill>
                  <a:schemeClr val="bg1"/>
                </a:solidFill>
                <a:cs typeface="+mn-cs"/>
              </a:rPr>
              <a:t>Dose </a:t>
            </a:r>
            <a:r>
              <a:rPr lang="en-GB" sz="2000">
                <a:solidFill>
                  <a:schemeClr val="bg1"/>
                </a:solidFill>
                <a:latin typeface="Symbol" charset="0"/>
                <a:cs typeface="+mn-cs"/>
              </a:rPr>
              <a:t>µ </a:t>
            </a:r>
            <a:r>
              <a:rPr lang="en-GB" sz="2000">
                <a:solidFill>
                  <a:schemeClr val="bg1"/>
                </a:solidFill>
                <a:cs typeface="+mn-cs"/>
              </a:rPr>
              <a:t>1/d</a:t>
            </a:r>
            <a:r>
              <a:rPr lang="en-GB" sz="2000" baseline="30000">
                <a:solidFill>
                  <a:schemeClr val="bg1"/>
                </a:solidFill>
                <a:cs typeface="+mn-cs"/>
              </a:rPr>
              <a:t>2</a:t>
            </a:r>
          </a:p>
        </p:txBody>
      </p:sp>
      <p:grpSp>
        <p:nvGrpSpPr>
          <p:cNvPr id="9" name="Group 8"/>
          <p:cNvGrpSpPr/>
          <p:nvPr/>
        </p:nvGrpSpPr>
        <p:grpSpPr>
          <a:xfrm>
            <a:off x="-1" y="0"/>
            <a:ext cx="9144001" cy="6858001"/>
            <a:chOff x="-1" y="0"/>
            <a:chExt cx="9144001" cy="6858001"/>
          </a:xfrm>
        </p:grpSpPr>
        <p:sp>
          <p:nvSpPr>
            <p:cNvPr id="10" name="Rectangle 9"/>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992767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sz="quarter"/>
          </p:nvPr>
        </p:nvSpPr>
        <p:spPr>
          <a:xfrm>
            <a:off x="755650" y="333375"/>
            <a:ext cx="7772400" cy="587375"/>
          </a:xfrm>
        </p:spPr>
        <p:txBody>
          <a:bodyPr>
            <a:normAutofit fontScale="90000"/>
          </a:bodyPr>
          <a:lstStyle/>
          <a:p>
            <a:pPr>
              <a:defRPr/>
            </a:pPr>
            <a:r>
              <a:rPr lang="en-GB" dirty="0">
                <a:latin typeface="Tw Cen MT" panose="020B0602020104020603" pitchFamily="34" charset="0"/>
                <a:ea typeface="+mn-ea"/>
                <a:cs typeface="+mn-cs"/>
              </a:rPr>
              <a:t>Brachytherapy</a:t>
            </a:r>
          </a:p>
        </p:txBody>
      </p:sp>
      <p:pic>
        <p:nvPicPr>
          <p:cNvPr id="219147" name="Picture 11" descr="service_brachytherapy"/>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5219700" y="1052513"/>
            <a:ext cx="1849438" cy="1981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9162" name="Picture 26" descr="brachytherapy-2"/>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7164388" y="3113088"/>
            <a:ext cx="1857375" cy="13525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5844" name="Picture 3" descr="hd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388" y="1052513"/>
            <a:ext cx="338455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implantproces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 y="4005263"/>
            <a:ext cx="295275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Brachytherapy"/>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92725" y="4221163"/>
            <a:ext cx="16986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HDRarterytubes"/>
          <p:cNvPicPr>
            <a:picLocks noChangeAspect="1" noChangeArrowheads="1"/>
          </p:cNvPicPr>
          <p:nvPr/>
        </p:nvPicPr>
        <p:blipFill>
          <a:blip r:embed="rId8" cstate="screen">
            <a:lum bright="12000"/>
            <a:extLst>
              <a:ext uri="{28A0092B-C50C-407E-A947-70E740481C1C}">
                <a14:useLocalDpi xmlns:a14="http://schemas.microsoft.com/office/drawing/2010/main"/>
              </a:ext>
            </a:extLst>
          </a:blip>
          <a:srcRect/>
          <a:stretch>
            <a:fillRect/>
          </a:stretch>
        </p:blipFill>
        <p:spPr bwMode="auto">
          <a:xfrm>
            <a:off x="3276600" y="1125538"/>
            <a:ext cx="16637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CT_brachy"/>
          <p:cNvPicPr>
            <a:picLocks noChangeAspect="1" noChangeArrowheads="1"/>
          </p:cNvPicPr>
          <p:nvPr/>
        </p:nvPicPr>
        <p:blipFill>
          <a:blip r:embed="rId9" cstate="screen">
            <a:extLst>
              <a:ext uri="{28A0092B-C50C-407E-A947-70E740481C1C}">
                <a14:useLocalDpi xmlns:a14="http://schemas.microsoft.com/office/drawing/2010/main"/>
              </a:ext>
            </a:extLst>
          </a:blip>
          <a:srcRect l="13252" r="7986" b="22740"/>
          <a:stretch>
            <a:fillRect/>
          </a:stretch>
        </p:blipFill>
        <p:spPr bwMode="auto">
          <a:xfrm>
            <a:off x="3203575" y="3789363"/>
            <a:ext cx="187166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seed_fingerb"/>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59113" y="5300663"/>
            <a:ext cx="15446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35" descr="RadOnc_5_2_Web"/>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48488" y="1196975"/>
            <a:ext cx="19081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74" name="Picture 38" descr="22FF3"/>
          <p:cNvPicPr>
            <a:picLocks noGrp="1" noChangeAspect="1" noChangeArrowheads="1"/>
          </p:cNvPicPr>
          <p:nvPr>
            <p:ph sz="quarter" idx="4"/>
          </p:nvPr>
        </p:nvPicPr>
        <p:blipFill>
          <a:blip r:embed="rId12" cstate="screen">
            <a:extLst>
              <a:ext uri="{28A0092B-C50C-407E-A947-70E740481C1C}">
                <a14:useLocalDpi xmlns:a14="http://schemas.microsoft.com/office/drawing/2010/main"/>
              </a:ext>
            </a:extLst>
          </a:blip>
          <a:srcRect/>
          <a:stretch>
            <a:fillRect/>
          </a:stretch>
        </p:blipFill>
        <p:spPr>
          <a:xfrm>
            <a:off x="6991350" y="4649788"/>
            <a:ext cx="1566863" cy="1800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13" name="Group 12"/>
          <p:cNvGrpSpPr/>
          <p:nvPr/>
        </p:nvGrpSpPr>
        <p:grpSpPr>
          <a:xfrm>
            <a:off x="-1" y="0"/>
            <a:ext cx="9144001" cy="6858001"/>
            <a:chOff x="-1" y="0"/>
            <a:chExt cx="9144001" cy="6858001"/>
          </a:xfrm>
        </p:grpSpPr>
        <p:sp>
          <p:nvSpPr>
            <p:cNvPr id="14" name="Rectangle 1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414914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539750" y="53752"/>
            <a:ext cx="7772400" cy="1143000"/>
          </a:xfrm>
        </p:spPr>
        <p:txBody>
          <a:bodyPr/>
          <a:lstStyle/>
          <a:p>
            <a:pPr>
              <a:defRPr/>
            </a:pPr>
            <a:r>
              <a:rPr lang="en-US" dirty="0" smtClean="0">
                <a:cs typeface="+mj-cs"/>
              </a:rPr>
              <a:t>Overview of seminar</a:t>
            </a:r>
          </a:p>
        </p:txBody>
      </p:sp>
      <p:sp>
        <p:nvSpPr>
          <p:cNvPr id="168963" name="Rectangle 3"/>
          <p:cNvSpPr>
            <a:spLocks noGrp="1" noChangeArrowheads="1"/>
          </p:cNvSpPr>
          <p:nvPr>
            <p:ph type="body" idx="1"/>
          </p:nvPr>
        </p:nvSpPr>
        <p:spPr>
          <a:xfrm>
            <a:off x="395536" y="1337985"/>
            <a:ext cx="6259513" cy="4175125"/>
          </a:xfrm>
        </p:spPr>
        <p:txBody>
          <a:bodyPr/>
          <a:lstStyle/>
          <a:p>
            <a:pPr lvl="1">
              <a:spcBef>
                <a:spcPct val="100000"/>
              </a:spcBef>
              <a:buFont typeface="Wingdings" panose="05000000000000000000" pitchFamily="2" charset="2"/>
              <a:buChar char="v"/>
              <a:defRPr/>
            </a:pPr>
            <a:r>
              <a:rPr lang="en-US" dirty="0" smtClean="0"/>
              <a:t> Indications for RT</a:t>
            </a:r>
          </a:p>
          <a:p>
            <a:pPr lvl="1">
              <a:spcBef>
                <a:spcPct val="100000"/>
              </a:spcBef>
              <a:buFont typeface="Wingdings" panose="05000000000000000000" pitchFamily="2" charset="2"/>
              <a:buChar char="v"/>
              <a:defRPr/>
            </a:pPr>
            <a:r>
              <a:rPr lang="en-US" dirty="0" smtClean="0"/>
              <a:t> Types of RT </a:t>
            </a:r>
          </a:p>
          <a:p>
            <a:pPr lvl="1">
              <a:spcBef>
                <a:spcPct val="100000"/>
              </a:spcBef>
              <a:buFont typeface="Wingdings" panose="05000000000000000000" pitchFamily="2" charset="2"/>
              <a:buChar char="v"/>
              <a:defRPr/>
            </a:pPr>
            <a:r>
              <a:rPr lang="en-US" dirty="0" smtClean="0"/>
              <a:t> Principles of RT</a:t>
            </a:r>
          </a:p>
          <a:p>
            <a:pPr lvl="1">
              <a:spcBef>
                <a:spcPct val="100000"/>
              </a:spcBef>
              <a:buFont typeface="Wingdings" panose="05000000000000000000" pitchFamily="2" charset="2"/>
              <a:buChar char="v"/>
              <a:defRPr/>
            </a:pPr>
            <a:r>
              <a:rPr lang="en-US" dirty="0" smtClean="0"/>
              <a:t> Side effects of RT</a:t>
            </a:r>
            <a:endParaRPr lang="en-US" sz="2400" dirty="0" smtClean="0"/>
          </a:p>
          <a:p>
            <a:pPr lvl="1">
              <a:spcBef>
                <a:spcPct val="100000"/>
              </a:spcBef>
              <a:buFont typeface="Wingdings" panose="05000000000000000000" pitchFamily="2" charset="2"/>
              <a:buChar char="v"/>
              <a:defRPr/>
            </a:pPr>
            <a:r>
              <a:rPr lang="en-US" dirty="0" smtClean="0"/>
              <a:t> RT treatment process </a:t>
            </a:r>
          </a:p>
          <a:p>
            <a:pPr>
              <a:spcBef>
                <a:spcPct val="100000"/>
              </a:spcBef>
              <a:buFont typeface="Wingdings" panose="05000000000000000000" pitchFamily="2" charset="2"/>
              <a:buChar char="v"/>
              <a:defRPr/>
            </a:pPr>
            <a:endParaRPr lang="en-US" sz="2800" dirty="0" smtClean="0">
              <a:cs typeface="+mn-cs"/>
            </a:endParaRPr>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174976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11188" y="188913"/>
            <a:ext cx="7772400" cy="1143000"/>
          </a:xfrm>
        </p:spPr>
        <p:txBody>
          <a:bodyPr/>
          <a:lstStyle/>
          <a:p>
            <a:pPr>
              <a:defRPr/>
            </a:pPr>
            <a:r>
              <a:rPr lang="en-GB" dirty="0">
                <a:latin typeface="Tw Cen MT" panose="020B0602020104020603" pitchFamily="34" charset="0"/>
                <a:ea typeface="+mn-ea"/>
                <a:cs typeface="+mn-cs"/>
              </a:rPr>
              <a:t>Isotope</a:t>
            </a:r>
            <a:r>
              <a:rPr lang="en-GB" dirty="0" smtClean="0">
                <a:cs typeface="+mj-cs"/>
              </a:rPr>
              <a:t> therapy</a:t>
            </a:r>
            <a:endParaRPr lang="en-US" dirty="0" smtClean="0">
              <a:cs typeface="+mj-cs"/>
            </a:endParaRPr>
          </a:p>
        </p:txBody>
      </p:sp>
      <p:pic>
        <p:nvPicPr>
          <p:cNvPr id="76804" name="Picture 4" descr="Bull"/>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3214"/>
          <a:stretch>
            <a:fillRect/>
          </a:stretch>
        </p:blipFill>
        <p:spPr>
          <a:xfrm>
            <a:off x="1911350" y="1268413"/>
            <a:ext cx="5235575" cy="5256212"/>
          </a:xfrm>
          <a:solidFill>
            <a:schemeClr val="tx1"/>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910886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4213" y="2636838"/>
            <a:ext cx="7772400" cy="1143000"/>
          </a:xfrm>
        </p:spPr>
        <p:txBody>
          <a:bodyPr/>
          <a:lstStyle/>
          <a:p>
            <a:pPr>
              <a:defRPr/>
            </a:pPr>
            <a:r>
              <a:rPr lang="en-GB" dirty="0">
                <a:latin typeface="Tw Cen MT" panose="020B0602020104020603" pitchFamily="34" charset="0"/>
                <a:ea typeface="+mn-ea"/>
                <a:cs typeface="+mn-cs"/>
              </a:rPr>
              <a:t>Principles</a:t>
            </a:r>
            <a:r>
              <a:rPr lang="en-GB" dirty="0" smtClean="0">
                <a:cs typeface="+mj-cs"/>
              </a:rPr>
              <a:t> of RT</a:t>
            </a:r>
          </a:p>
        </p:txBody>
      </p:sp>
      <p:grpSp>
        <p:nvGrpSpPr>
          <p:cNvPr id="3" name="Group 2"/>
          <p:cNvGrpSpPr/>
          <p:nvPr/>
        </p:nvGrpSpPr>
        <p:grpSpPr>
          <a:xfrm>
            <a:off x="-1" y="0"/>
            <a:ext cx="9144001" cy="6858001"/>
            <a:chOff x="-1" y="0"/>
            <a:chExt cx="9144001" cy="6858001"/>
          </a:xfrm>
        </p:grpSpPr>
        <p:sp>
          <p:nvSpPr>
            <p:cNvPr id="4" name="Rectangle 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961763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
        <p:nvSpPr>
          <p:cNvPr id="17" name="TextBox 16"/>
          <p:cNvSpPr txBox="1"/>
          <p:nvPr/>
        </p:nvSpPr>
        <p:spPr>
          <a:xfrm>
            <a:off x="107504" y="44624"/>
            <a:ext cx="7344816" cy="769441"/>
          </a:xfrm>
          <a:prstGeom prst="rect">
            <a:avLst/>
          </a:prstGeom>
          <a:noFill/>
        </p:spPr>
        <p:txBody>
          <a:bodyPr wrap="square" rtlCol="0">
            <a:spAutoFit/>
          </a:bodyPr>
          <a:lstStyle/>
          <a:p>
            <a:r>
              <a:rPr lang="en-US" sz="4400" dirty="0" smtClean="0">
                <a:latin typeface="Tw Cen MT" panose="020B0602020104020603" pitchFamily="34" charset="0"/>
              </a:rPr>
              <a:t>Physical basis for radiotherapy</a:t>
            </a:r>
            <a:endParaRPr lang="en-GB" sz="4400" dirty="0">
              <a:latin typeface="Tw Cen MT" panose="020B0602020104020603" pitchFamily="34" charset="0"/>
            </a:endParaRPr>
          </a:p>
        </p:txBody>
      </p:sp>
      <p:sp>
        <p:nvSpPr>
          <p:cNvPr id="18" name="TextBox 17"/>
          <p:cNvSpPr txBox="1"/>
          <p:nvPr/>
        </p:nvSpPr>
        <p:spPr>
          <a:xfrm>
            <a:off x="179512" y="908720"/>
            <a:ext cx="5328592"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t>High energy x-rays interact with matter to produce high energy electrons</a:t>
            </a:r>
          </a:p>
          <a:p>
            <a:pPr marL="742950" lvl="1" indent="-285750">
              <a:buFont typeface="Wingdings" panose="05000000000000000000" pitchFamily="2" charset="2"/>
              <a:buChar char="v"/>
            </a:pPr>
            <a:r>
              <a:rPr lang="en-US" dirty="0" smtClean="0"/>
              <a:t>Direct effect – direct interaction of electron with DNA to produce DSBs and SSBs</a:t>
            </a:r>
          </a:p>
          <a:p>
            <a:pPr marL="742950" lvl="1" indent="-285750">
              <a:buFont typeface="Wingdings" panose="05000000000000000000" pitchFamily="2" charset="2"/>
              <a:buChar char="v"/>
            </a:pPr>
            <a:r>
              <a:rPr lang="en-US" dirty="0" smtClean="0"/>
              <a:t>Indirect effect – electron interacts with a water molecule close to DNA. The water molecule is split into reactive H· and OH</a:t>
            </a:r>
            <a:r>
              <a:rPr lang="en-US" dirty="0"/>
              <a:t> ·</a:t>
            </a:r>
            <a:r>
              <a:rPr lang="en-US" dirty="0" smtClean="0"/>
              <a:t> </a:t>
            </a:r>
            <a:r>
              <a:rPr lang="en-US" dirty="0"/>
              <a:t>r</a:t>
            </a:r>
            <a:r>
              <a:rPr lang="en-US" dirty="0" smtClean="0"/>
              <a:t>adicals and these induce double and single stranded breaks</a:t>
            </a:r>
          </a:p>
          <a:p>
            <a:pPr marL="742950" lvl="1" indent="-285750">
              <a:buFont typeface="Wingdings" panose="05000000000000000000" pitchFamily="2" charset="2"/>
              <a:buChar char="v"/>
            </a:pPr>
            <a:endParaRPr lang="en-US" dirty="0" smtClean="0"/>
          </a:p>
          <a:p>
            <a:pPr marL="285750" indent="-285750">
              <a:buFont typeface="Wingdings" panose="05000000000000000000" pitchFamily="2" charset="2"/>
              <a:buChar char="v"/>
            </a:pPr>
            <a:r>
              <a:rPr lang="en-US" dirty="0" smtClean="0"/>
              <a:t>Without matter to interact with, an x-ray won’t deposit dose. This is  the </a:t>
            </a:r>
            <a:r>
              <a:rPr lang="en-US" b="1" dirty="0" smtClean="0"/>
              <a:t>build-up effect</a:t>
            </a:r>
          </a:p>
          <a:p>
            <a:pPr marL="285750" indent="-285750">
              <a:buFont typeface="Wingdings" panose="05000000000000000000" pitchFamily="2" charset="2"/>
              <a:buChar char="v"/>
            </a:pPr>
            <a:endParaRPr lang="en-US" b="1" dirty="0" smtClean="0"/>
          </a:p>
          <a:p>
            <a:pPr marL="285750" indent="-285750">
              <a:buFont typeface="Wingdings" panose="05000000000000000000" pitchFamily="2" charset="2"/>
              <a:buChar char="v"/>
            </a:pPr>
            <a:r>
              <a:rPr lang="en-US" dirty="0" smtClean="0"/>
              <a:t>Higher energy x-rays pass further through the body before interacting with tissue, hence depositing dose deeper into tissues</a:t>
            </a:r>
          </a:p>
          <a:p>
            <a:pPr marL="742950" lvl="1" indent="-285750">
              <a:buFont typeface="Wingdings" panose="05000000000000000000" pitchFamily="2" charset="2"/>
              <a:buChar char="v"/>
            </a:pPr>
            <a:endParaRPr lang="en-GB" i="1" dirty="0"/>
          </a:p>
        </p:txBody>
      </p:sp>
      <p:pic>
        <p:nvPicPr>
          <p:cNvPr id="2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9875" y="980728"/>
            <a:ext cx="326260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DEPTHD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1832" y="3429000"/>
            <a:ext cx="3744664" cy="308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719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4213" y="188913"/>
            <a:ext cx="7772400" cy="874712"/>
          </a:xfrm>
        </p:spPr>
        <p:txBody>
          <a:bodyPr/>
          <a:lstStyle/>
          <a:p>
            <a:pPr>
              <a:defRPr/>
            </a:pPr>
            <a:r>
              <a:rPr lang="en-US" dirty="0">
                <a:latin typeface="Tw Cen MT" panose="020B0602020104020603" pitchFamily="34" charset="0"/>
                <a:ea typeface="+mn-ea"/>
                <a:cs typeface="+mn-cs"/>
              </a:rPr>
              <a:t>Dose</a:t>
            </a:r>
          </a:p>
        </p:txBody>
      </p:sp>
      <p:sp>
        <p:nvSpPr>
          <p:cNvPr id="5" name="Rectangle 3"/>
          <p:cNvSpPr>
            <a:spLocks noGrp="1" noChangeArrowheads="1"/>
          </p:cNvSpPr>
          <p:nvPr>
            <p:ph idx="1"/>
          </p:nvPr>
        </p:nvSpPr>
        <p:spPr>
          <a:xfrm>
            <a:off x="-129208" y="1412776"/>
            <a:ext cx="8229600" cy="5257800"/>
          </a:xfrm>
        </p:spPr>
        <p:txBody>
          <a:bodyPr>
            <a:normAutofit/>
          </a:bodyPr>
          <a:lstStyle/>
          <a:p>
            <a:pPr lvl="1">
              <a:lnSpc>
                <a:spcPct val="90000"/>
              </a:lnSpc>
              <a:buFont typeface="Wingdings" panose="05000000000000000000" pitchFamily="2" charset="2"/>
              <a:buChar char="v"/>
              <a:defRPr/>
            </a:pPr>
            <a:r>
              <a:rPr lang="en-US" dirty="0" smtClean="0"/>
              <a:t>Radiation dose = absorbed energy</a:t>
            </a:r>
          </a:p>
          <a:p>
            <a:pPr lvl="2">
              <a:lnSpc>
                <a:spcPct val="90000"/>
              </a:lnSpc>
              <a:defRPr/>
            </a:pPr>
            <a:r>
              <a:rPr lang="en-GB" dirty="0" smtClean="0"/>
              <a:t>SI</a:t>
            </a:r>
            <a:r>
              <a:rPr lang="en-US" dirty="0" smtClean="0"/>
              <a:t> unit = gray (</a:t>
            </a:r>
            <a:r>
              <a:rPr lang="en-US" dirty="0" err="1" smtClean="0"/>
              <a:t>Gy</a:t>
            </a:r>
            <a:r>
              <a:rPr lang="en-US" dirty="0" smtClean="0"/>
              <a:t>) = joule per kilogram</a:t>
            </a:r>
          </a:p>
          <a:p>
            <a:pPr lvl="2">
              <a:lnSpc>
                <a:spcPct val="90000"/>
              </a:lnSpc>
              <a:defRPr/>
            </a:pPr>
            <a:endParaRPr lang="en-US" dirty="0" smtClean="0"/>
          </a:p>
          <a:p>
            <a:pPr lvl="1">
              <a:lnSpc>
                <a:spcPct val="90000"/>
              </a:lnSpc>
              <a:buFont typeface="Wingdings" panose="05000000000000000000" pitchFamily="2" charset="2"/>
              <a:buChar char="v"/>
              <a:defRPr/>
            </a:pPr>
            <a:r>
              <a:rPr lang="en-GB" dirty="0" smtClean="0"/>
              <a:t>Radical (eradicate macroscopic disease)</a:t>
            </a:r>
          </a:p>
          <a:p>
            <a:pPr lvl="2">
              <a:lnSpc>
                <a:spcPct val="90000"/>
              </a:lnSpc>
              <a:defRPr/>
            </a:pPr>
            <a:r>
              <a:rPr lang="en-GB" dirty="0" smtClean="0"/>
              <a:t>&gt; 60 </a:t>
            </a:r>
            <a:r>
              <a:rPr lang="en-GB" dirty="0" err="1" smtClean="0"/>
              <a:t>Gy</a:t>
            </a:r>
            <a:endParaRPr lang="en-GB" dirty="0" smtClean="0"/>
          </a:p>
          <a:p>
            <a:pPr lvl="1">
              <a:lnSpc>
                <a:spcPct val="80000"/>
              </a:lnSpc>
              <a:defRPr/>
            </a:pPr>
            <a:endParaRPr lang="en-GB" dirty="0" smtClean="0"/>
          </a:p>
          <a:p>
            <a:pPr lvl="1">
              <a:lnSpc>
                <a:spcPct val="80000"/>
              </a:lnSpc>
              <a:buFont typeface="Wingdings" panose="05000000000000000000" pitchFamily="2" charset="2"/>
              <a:buChar char="v"/>
              <a:defRPr/>
            </a:pPr>
            <a:r>
              <a:rPr lang="en-GB" dirty="0" smtClean="0"/>
              <a:t>Adjuvant (eradicate microscopic disease) </a:t>
            </a:r>
          </a:p>
          <a:p>
            <a:pPr lvl="2">
              <a:lnSpc>
                <a:spcPct val="80000"/>
              </a:lnSpc>
              <a:defRPr/>
            </a:pPr>
            <a:r>
              <a:rPr lang="en-GB" dirty="0" smtClean="0"/>
              <a:t>~ 50 </a:t>
            </a:r>
            <a:r>
              <a:rPr lang="en-GB" dirty="0" err="1" smtClean="0"/>
              <a:t>Gy</a:t>
            </a:r>
            <a:endParaRPr lang="en-GB" dirty="0" smtClean="0"/>
          </a:p>
          <a:p>
            <a:pPr lvl="2">
              <a:lnSpc>
                <a:spcPct val="80000"/>
              </a:lnSpc>
              <a:defRPr/>
            </a:pPr>
            <a:endParaRPr lang="en-GB" dirty="0" smtClean="0"/>
          </a:p>
          <a:p>
            <a:pPr lvl="1">
              <a:lnSpc>
                <a:spcPct val="80000"/>
              </a:lnSpc>
              <a:buFont typeface="Wingdings" panose="05000000000000000000" pitchFamily="2" charset="2"/>
              <a:buChar char="v"/>
              <a:defRPr/>
            </a:pPr>
            <a:r>
              <a:rPr lang="en-GB" dirty="0" smtClean="0"/>
              <a:t>Palliative (no tumour eradication) </a:t>
            </a:r>
          </a:p>
          <a:p>
            <a:pPr lvl="2">
              <a:lnSpc>
                <a:spcPct val="80000"/>
              </a:lnSpc>
              <a:defRPr/>
            </a:pPr>
            <a:r>
              <a:rPr lang="en-GB" dirty="0" smtClean="0"/>
              <a:t>30 - 40 </a:t>
            </a:r>
            <a:r>
              <a:rPr lang="en-GB" dirty="0" err="1" smtClean="0"/>
              <a:t>Gy</a:t>
            </a:r>
            <a:endParaRPr lang="en-GB" dirty="0" smtClean="0"/>
          </a:p>
          <a:p>
            <a:pPr>
              <a:lnSpc>
                <a:spcPct val="80000"/>
              </a:lnSpc>
              <a:buFontTx/>
              <a:buNone/>
              <a:defRPr/>
            </a:pPr>
            <a:endParaRPr lang="en-GB" sz="2800" dirty="0" smtClean="0">
              <a:solidFill>
                <a:schemeClr val="bg1"/>
              </a:solidFill>
              <a:cs typeface="+mn-cs"/>
            </a:endParaRPr>
          </a:p>
          <a:p>
            <a:pPr lvl="2">
              <a:lnSpc>
                <a:spcPct val="90000"/>
              </a:lnSpc>
              <a:defRPr/>
            </a:pPr>
            <a:endParaRPr lang="en-US" dirty="0" smtClean="0"/>
          </a:p>
          <a:p>
            <a:pPr lvl="2">
              <a:lnSpc>
                <a:spcPct val="90000"/>
              </a:lnSpc>
              <a:defRPr/>
            </a:pPr>
            <a:endParaRPr lang="en-US" dirty="0" smtClean="0"/>
          </a:p>
        </p:txBody>
      </p:sp>
      <p:grpSp>
        <p:nvGrpSpPr>
          <p:cNvPr id="4" name="Group 3"/>
          <p:cNvGrpSpPr/>
          <p:nvPr/>
        </p:nvGrpSpPr>
        <p:grpSpPr>
          <a:xfrm>
            <a:off x="-1" y="0"/>
            <a:ext cx="9144001" cy="6858001"/>
            <a:chOff x="-1" y="0"/>
            <a:chExt cx="9144001" cy="6858001"/>
          </a:xfrm>
        </p:grpSpPr>
        <p:sp>
          <p:nvSpPr>
            <p:cNvPr id="6" name="Rectangle 5"/>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
        <p:nvSpPr>
          <p:cNvPr id="2" name="TextBox 1"/>
          <p:cNvSpPr txBox="1"/>
          <p:nvPr/>
        </p:nvSpPr>
        <p:spPr>
          <a:xfrm>
            <a:off x="6890601" y="1424965"/>
            <a:ext cx="2073887" cy="4647426"/>
          </a:xfrm>
          <a:prstGeom prst="rect">
            <a:avLst/>
          </a:prstGeom>
          <a:solidFill>
            <a:srgbClr val="386A57"/>
          </a:solidFill>
        </p:spPr>
        <p:txBody>
          <a:bodyPr wrap="square" rtlCol="0">
            <a:spAutoFit/>
          </a:bodyPr>
          <a:lstStyle/>
          <a:p>
            <a:r>
              <a:rPr lang="en-US" sz="2400" dirty="0" smtClean="0">
                <a:solidFill>
                  <a:schemeClr val="bg1"/>
                </a:solidFill>
              </a:rPr>
              <a:t>Nomenclature</a:t>
            </a:r>
            <a:r>
              <a:rPr lang="en-US" sz="1600" dirty="0" smtClean="0">
                <a:solidFill>
                  <a:schemeClr val="bg1"/>
                </a:solidFill>
              </a:rPr>
              <a:t> </a:t>
            </a:r>
          </a:p>
          <a:p>
            <a:endParaRPr lang="en-US" sz="1600" dirty="0" smtClean="0">
              <a:solidFill>
                <a:schemeClr val="bg1"/>
              </a:solidFill>
            </a:endParaRPr>
          </a:p>
          <a:p>
            <a:r>
              <a:rPr lang="en-US" sz="1600" dirty="0">
                <a:solidFill>
                  <a:schemeClr val="bg1"/>
                </a:solidFill>
                <a:latin typeface="Calibri" pitchFamily="34" charset="0"/>
              </a:rPr>
              <a:t>Gray= unit of absorbed dose in tissue </a:t>
            </a:r>
          </a:p>
          <a:p>
            <a:endParaRPr lang="en-US" sz="1600" dirty="0">
              <a:solidFill>
                <a:schemeClr val="bg1"/>
              </a:solidFill>
              <a:latin typeface="Calibri" pitchFamily="34" charset="0"/>
            </a:endParaRPr>
          </a:p>
          <a:p>
            <a:r>
              <a:rPr lang="en-US" sz="1600" dirty="0">
                <a:solidFill>
                  <a:schemeClr val="bg1"/>
                </a:solidFill>
                <a:latin typeface="Calibri" pitchFamily="34" charset="0"/>
              </a:rPr>
              <a:t>Sievert = unit of dose multiplied by ‘quality factor’ representing biological effect of that dose</a:t>
            </a:r>
          </a:p>
          <a:p>
            <a:r>
              <a:rPr lang="en-US" sz="1600" dirty="0">
                <a:solidFill>
                  <a:schemeClr val="bg1"/>
                </a:solidFill>
                <a:latin typeface="Calibri" pitchFamily="34" charset="0"/>
              </a:rPr>
              <a:t>Used in radiation protection</a:t>
            </a:r>
          </a:p>
          <a:p>
            <a:endParaRPr lang="en-US" sz="1600" dirty="0">
              <a:solidFill>
                <a:schemeClr val="bg1"/>
              </a:solidFill>
              <a:latin typeface="Calibri" pitchFamily="34" charset="0"/>
            </a:endParaRPr>
          </a:p>
          <a:p>
            <a:r>
              <a:rPr lang="en-US" sz="1600" dirty="0">
                <a:solidFill>
                  <a:schemeClr val="bg1"/>
                </a:solidFill>
                <a:latin typeface="Calibri" pitchFamily="34" charset="0"/>
              </a:rPr>
              <a:t>For X-rays, 1Sv = 1Gy</a:t>
            </a:r>
          </a:p>
          <a:p>
            <a:endParaRPr lang="en-US" sz="1600" dirty="0">
              <a:solidFill>
                <a:schemeClr val="bg1"/>
              </a:solidFill>
            </a:endParaRPr>
          </a:p>
          <a:p>
            <a:r>
              <a:rPr lang="en-US" sz="1600" dirty="0" smtClean="0">
                <a:solidFill>
                  <a:schemeClr val="bg1"/>
                </a:solidFill>
              </a:rPr>
              <a:t>1Gy : Thermal energy in a cup of coffee</a:t>
            </a:r>
            <a:endParaRPr lang="en-GB" sz="1600" dirty="0">
              <a:solidFill>
                <a:schemeClr val="bg1"/>
              </a:solidFill>
            </a:endParaRPr>
          </a:p>
        </p:txBody>
      </p:sp>
    </p:spTree>
    <p:extLst>
      <p:ext uri="{BB962C8B-B14F-4D97-AF65-F5344CB8AC3E}">
        <p14:creationId xmlns:p14="http://schemas.microsoft.com/office/powerpoint/2010/main" val="1491614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
        <p:nvSpPr>
          <p:cNvPr id="17" name="TextBox 16"/>
          <p:cNvSpPr txBox="1"/>
          <p:nvPr/>
        </p:nvSpPr>
        <p:spPr>
          <a:xfrm>
            <a:off x="107504" y="44624"/>
            <a:ext cx="8784976" cy="769441"/>
          </a:xfrm>
          <a:prstGeom prst="rect">
            <a:avLst/>
          </a:prstGeom>
          <a:noFill/>
        </p:spPr>
        <p:txBody>
          <a:bodyPr wrap="square" rtlCol="0">
            <a:spAutoFit/>
          </a:bodyPr>
          <a:lstStyle/>
          <a:p>
            <a:r>
              <a:rPr lang="en-US" sz="4400" dirty="0" smtClean="0">
                <a:latin typeface="Tw Cen MT" panose="020B0602020104020603" pitchFamily="34" charset="0"/>
              </a:rPr>
              <a:t>RT Dose &amp; therapeutic index</a:t>
            </a:r>
            <a:endParaRPr lang="en-GB" sz="4400" dirty="0">
              <a:latin typeface="Tw Cen MT" panose="020B0602020104020603" pitchFamily="34" charset="0"/>
            </a:endParaRPr>
          </a:p>
        </p:txBody>
      </p:sp>
      <p:sp>
        <p:nvSpPr>
          <p:cNvPr id="18" name="TextBox 17"/>
          <p:cNvSpPr txBox="1"/>
          <p:nvPr/>
        </p:nvSpPr>
        <p:spPr>
          <a:xfrm>
            <a:off x="179512" y="908720"/>
            <a:ext cx="3888432" cy="5570756"/>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GB" sz="2000" dirty="0">
                <a:latin typeface="Calibri" panose="020F0502020204030204" pitchFamily="34" charset="0"/>
                <a:cs typeface="Comic Sans MS"/>
              </a:rPr>
              <a:t>Best chance of cure, with least normal tissue side </a:t>
            </a:r>
            <a:r>
              <a:rPr lang="en-GB" sz="2000" dirty="0" smtClean="0">
                <a:latin typeface="Calibri" panose="020F0502020204030204" pitchFamily="34" charset="0"/>
                <a:cs typeface="Comic Sans MS"/>
              </a:rPr>
              <a:t>effects</a:t>
            </a:r>
            <a:r>
              <a:rPr lang="en-US" sz="2000" dirty="0" smtClean="0">
                <a:latin typeface="Calibri" panose="020F0502020204030204" pitchFamily="34" charset="0"/>
                <a:cs typeface="Comic Sans MS"/>
              </a:rPr>
              <a:t> - </a:t>
            </a:r>
            <a:r>
              <a:rPr lang="en-US" sz="2000" dirty="0" smtClean="0"/>
              <a:t>separate these two curves as much as possible:</a:t>
            </a:r>
          </a:p>
          <a:p>
            <a:r>
              <a:rPr lang="en-US" sz="2000" dirty="0" smtClean="0"/>
              <a:t> </a:t>
            </a:r>
          </a:p>
          <a:p>
            <a:pPr marL="742950" lvl="1" indent="-285750">
              <a:buFont typeface="Wingdings" panose="05000000000000000000" pitchFamily="2" charset="2"/>
              <a:buChar char="v"/>
            </a:pPr>
            <a:r>
              <a:rPr lang="en-US" sz="2000" i="1" dirty="0" smtClean="0"/>
              <a:t>Conform</a:t>
            </a:r>
            <a:r>
              <a:rPr lang="en-US" sz="2000" dirty="0" smtClean="0"/>
              <a:t> dose to </a:t>
            </a:r>
            <a:r>
              <a:rPr lang="en-US" sz="2000" dirty="0" err="1" smtClean="0"/>
              <a:t>tumour</a:t>
            </a:r>
            <a:r>
              <a:rPr lang="en-US" sz="2000" dirty="0" smtClean="0"/>
              <a:t> &amp; away from normal tissues (Radiotherapy Physics)</a:t>
            </a:r>
          </a:p>
          <a:p>
            <a:pPr marL="742950" lvl="1" indent="-285750">
              <a:buFont typeface="Wingdings" panose="05000000000000000000" pitchFamily="2" charset="2"/>
              <a:buChar char="v"/>
            </a:pPr>
            <a:r>
              <a:rPr lang="en-US" sz="2000" dirty="0" smtClean="0"/>
              <a:t>Break up treatment into fractions to allow normal tissue to repair (Radiation biology)</a:t>
            </a:r>
          </a:p>
          <a:p>
            <a:pPr marL="742950" lvl="1" indent="-285750">
              <a:buFont typeface="Wingdings" panose="05000000000000000000" pitchFamily="2" charset="2"/>
              <a:buChar char="v"/>
            </a:pPr>
            <a:r>
              <a:rPr lang="en-US" sz="2000" dirty="0" smtClean="0"/>
              <a:t>Enhance tumour kill, or protect health cells, by combining drugs with RT (Cell biology)</a:t>
            </a:r>
            <a:endParaRPr lang="en-US" dirty="0" smtClean="0"/>
          </a:p>
          <a:p>
            <a:pPr marL="742950" lvl="1" indent="-285750">
              <a:buFont typeface="Wingdings" panose="05000000000000000000" pitchFamily="2" charset="2"/>
              <a:buChar char="v"/>
            </a:pPr>
            <a:endParaRPr lang="en-GB" i="1" dirty="0"/>
          </a:p>
        </p:txBody>
      </p:sp>
      <p:grpSp>
        <p:nvGrpSpPr>
          <p:cNvPr id="11" name="Group 10"/>
          <p:cNvGrpSpPr/>
          <p:nvPr/>
        </p:nvGrpSpPr>
        <p:grpSpPr>
          <a:xfrm>
            <a:off x="4644008" y="836712"/>
            <a:ext cx="3744416" cy="5393886"/>
            <a:chOff x="5532040" y="1059450"/>
            <a:chExt cx="3360440" cy="4913977"/>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2040" y="1059450"/>
              <a:ext cx="3360440" cy="491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084168" y="1785883"/>
              <a:ext cx="864096" cy="27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7572739" y="1804248"/>
              <a:ext cx="864096" cy="274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07907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a:bodyPr>
          <a:lstStyle/>
          <a:p>
            <a:r>
              <a:rPr lang="en-GB" dirty="0">
                <a:latin typeface="Tw Cen MT" panose="020B0602020104020603" pitchFamily="34" charset="0"/>
                <a:ea typeface="+mn-ea"/>
                <a:cs typeface="+mn-cs"/>
              </a:rPr>
              <a:t>Acute</a:t>
            </a:r>
            <a:r>
              <a:rPr lang="en-GB" sz="3600" b="1" dirty="0" smtClean="0">
                <a:latin typeface="Comic Sans MS"/>
                <a:cs typeface="Comic Sans MS"/>
              </a:rPr>
              <a:t> </a:t>
            </a:r>
            <a:r>
              <a:rPr lang="en-GB" dirty="0">
                <a:latin typeface="Tw Cen MT" panose="020B0602020104020603" pitchFamily="34" charset="0"/>
                <a:ea typeface="+mn-ea"/>
                <a:cs typeface="+mn-cs"/>
              </a:rPr>
              <a:t>toxicity</a:t>
            </a:r>
          </a:p>
        </p:txBody>
      </p:sp>
      <p:sp>
        <p:nvSpPr>
          <p:cNvPr id="3" name="Content Placeholder 2"/>
          <p:cNvSpPr>
            <a:spLocks noGrp="1"/>
          </p:cNvSpPr>
          <p:nvPr>
            <p:ph idx="1"/>
          </p:nvPr>
        </p:nvSpPr>
        <p:spPr>
          <a:xfrm>
            <a:off x="457200" y="2060848"/>
            <a:ext cx="8229600" cy="4065315"/>
          </a:xfrm>
        </p:spPr>
        <p:txBody>
          <a:bodyPr/>
          <a:lstStyle/>
          <a:p>
            <a:r>
              <a:rPr lang="en-GB" dirty="0">
                <a:latin typeface="Calibri" panose="020F0502020204030204" pitchFamily="34" charset="0"/>
                <a:cs typeface="Comic Sans MS"/>
              </a:rPr>
              <a:t>Starts ~2 weeks into treatment </a:t>
            </a:r>
          </a:p>
          <a:p>
            <a:r>
              <a:rPr lang="en-GB" dirty="0">
                <a:latin typeface="Calibri" panose="020F0502020204030204" pitchFamily="34" charset="0"/>
                <a:cs typeface="Comic Sans MS"/>
              </a:rPr>
              <a:t>Resolves ~2-4 weeks after completion</a:t>
            </a:r>
          </a:p>
          <a:p>
            <a:r>
              <a:rPr lang="en-GB" dirty="0" smtClean="0">
                <a:latin typeface="Calibri" panose="020F0502020204030204" pitchFamily="34" charset="0"/>
                <a:cs typeface="Comic Sans MS"/>
              </a:rPr>
              <a:t>Affects fast proliferating tissues </a:t>
            </a:r>
            <a:r>
              <a:rPr lang="en-GB" dirty="0">
                <a:latin typeface="Calibri" panose="020F0502020204030204" pitchFamily="34" charset="0"/>
                <a:cs typeface="Comic Sans MS"/>
              </a:rPr>
              <a:t>“</a:t>
            </a:r>
            <a:r>
              <a:rPr lang="en-GB" dirty="0" err="1">
                <a:latin typeface="Calibri" panose="020F0502020204030204" pitchFamily="34" charset="0"/>
                <a:cs typeface="Comic Sans MS"/>
              </a:rPr>
              <a:t>itis</a:t>
            </a:r>
            <a:r>
              <a:rPr lang="en-GB" dirty="0" smtClean="0">
                <a:latin typeface="Calibri" panose="020F0502020204030204" pitchFamily="34" charset="0"/>
                <a:cs typeface="Comic Sans MS"/>
              </a:rPr>
              <a:t>”, e.g.</a:t>
            </a:r>
            <a:endParaRPr lang="en-GB" dirty="0">
              <a:latin typeface="Calibri" panose="020F0502020204030204" pitchFamily="34" charset="0"/>
              <a:cs typeface="Comic Sans MS"/>
            </a:endParaRPr>
          </a:p>
          <a:p>
            <a:pPr lvl="1"/>
            <a:r>
              <a:rPr lang="en-GB" dirty="0" smtClean="0">
                <a:latin typeface="Calibri" panose="020F0502020204030204" pitchFamily="34" charset="0"/>
                <a:cs typeface="Comic Sans MS"/>
              </a:rPr>
              <a:t>Dermatitis</a:t>
            </a:r>
          </a:p>
          <a:p>
            <a:pPr lvl="1"/>
            <a:r>
              <a:rPr lang="en-GB" dirty="0">
                <a:latin typeface="Calibri" panose="020F0502020204030204" pitchFamily="34" charset="0"/>
                <a:cs typeface="Comic Sans MS"/>
              </a:rPr>
              <a:t>Enteritis</a:t>
            </a:r>
          </a:p>
          <a:p>
            <a:pPr lvl="1"/>
            <a:endParaRPr lang="en-GB" dirty="0"/>
          </a:p>
          <a:p>
            <a:endParaRPr lang="en-GB" dirty="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83589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229600" cy="1143000"/>
          </a:xfrm>
        </p:spPr>
        <p:txBody>
          <a:bodyPr>
            <a:normAutofit/>
          </a:bodyPr>
          <a:lstStyle/>
          <a:p>
            <a:r>
              <a:rPr lang="en-GB" dirty="0">
                <a:latin typeface="Tw Cen MT" panose="020B0602020104020603" pitchFamily="34" charset="0"/>
                <a:ea typeface="+mn-ea"/>
                <a:cs typeface="+mn-cs"/>
              </a:rPr>
              <a:t>Late</a:t>
            </a:r>
            <a:r>
              <a:rPr lang="en-GB" sz="3600" b="1" dirty="0" smtClean="0">
                <a:latin typeface="Comic Sans MS"/>
                <a:cs typeface="Comic Sans MS"/>
              </a:rPr>
              <a:t> </a:t>
            </a:r>
            <a:r>
              <a:rPr lang="en-GB" dirty="0">
                <a:latin typeface="Tw Cen MT" panose="020B0602020104020603" pitchFamily="34" charset="0"/>
                <a:ea typeface="+mn-ea"/>
                <a:cs typeface="+mn-cs"/>
              </a:rPr>
              <a:t>toxicity</a:t>
            </a:r>
          </a:p>
        </p:txBody>
      </p:sp>
      <p:sp>
        <p:nvSpPr>
          <p:cNvPr id="3" name="Content Placeholder 2"/>
          <p:cNvSpPr>
            <a:spLocks noGrp="1"/>
          </p:cNvSpPr>
          <p:nvPr>
            <p:ph idx="1"/>
          </p:nvPr>
        </p:nvSpPr>
        <p:spPr>
          <a:xfrm>
            <a:off x="457200" y="1927373"/>
            <a:ext cx="8229600" cy="4525963"/>
          </a:xfrm>
        </p:spPr>
        <p:txBody>
          <a:bodyPr/>
          <a:lstStyle/>
          <a:p>
            <a:pPr>
              <a:lnSpc>
                <a:spcPct val="90000"/>
              </a:lnSpc>
            </a:pPr>
            <a:r>
              <a:rPr lang="en-GB" dirty="0">
                <a:latin typeface="Calibri" panose="020F0502020204030204" pitchFamily="34" charset="0"/>
                <a:cs typeface="Comic Sans MS"/>
              </a:rPr>
              <a:t>Begins 6 months to 2 years after </a:t>
            </a:r>
            <a:r>
              <a:rPr lang="en-GB" dirty="0" smtClean="0">
                <a:latin typeface="Calibri" panose="020F0502020204030204" pitchFamily="34" charset="0"/>
                <a:cs typeface="Comic Sans MS"/>
              </a:rPr>
              <a:t>RT</a:t>
            </a:r>
            <a:endParaRPr lang="en-GB" dirty="0">
              <a:latin typeface="Calibri" panose="020F0502020204030204" pitchFamily="34" charset="0"/>
              <a:cs typeface="Comic Sans MS"/>
            </a:endParaRPr>
          </a:p>
          <a:p>
            <a:pPr>
              <a:lnSpc>
                <a:spcPct val="90000"/>
              </a:lnSpc>
            </a:pPr>
            <a:r>
              <a:rPr lang="en-GB" dirty="0" smtClean="0">
                <a:latin typeface="Calibri" panose="020F0502020204030204" pitchFamily="34" charset="0"/>
                <a:cs typeface="Comic Sans MS"/>
              </a:rPr>
              <a:t>Fibrosis</a:t>
            </a:r>
            <a:endParaRPr lang="en-GB" dirty="0">
              <a:latin typeface="Calibri" panose="020F0502020204030204" pitchFamily="34" charset="0"/>
              <a:cs typeface="Comic Sans MS"/>
            </a:endParaRPr>
          </a:p>
          <a:p>
            <a:pPr>
              <a:lnSpc>
                <a:spcPct val="90000"/>
              </a:lnSpc>
            </a:pPr>
            <a:r>
              <a:rPr lang="en-GB" dirty="0" smtClean="0">
                <a:latin typeface="Calibri" panose="020F0502020204030204" pitchFamily="34" charset="0"/>
                <a:cs typeface="Comic Sans MS"/>
              </a:rPr>
              <a:t>Vascular damage</a:t>
            </a:r>
            <a:endParaRPr lang="en-GB" dirty="0">
              <a:latin typeface="Calibri" panose="020F0502020204030204" pitchFamily="34" charset="0"/>
              <a:cs typeface="Comic Sans MS"/>
            </a:endParaRPr>
          </a:p>
          <a:p>
            <a:pPr lvl="1">
              <a:lnSpc>
                <a:spcPct val="90000"/>
              </a:lnSpc>
            </a:pPr>
            <a:r>
              <a:rPr lang="en-GB" sz="2800" dirty="0" smtClean="0">
                <a:latin typeface="Calibri" panose="020F0502020204030204" pitchFamily="34" charset="0"/>
                <a:cs typeface="Comic Sans MS"/>
              </a:rPr>
              <a:t>Small vessel dilatation</a:t>
            </a:r>
            <a:endParaRPr lang="en-GB" sz="2800" dirty="0">
              <a:latin typeface="Calibri" panose="020F0502020204030204" pitchFamily="34" charset="0"/>
              <a:cs typeface="Comic Sans MS"/>
            </a:endParaRPr>
          </a:p>
          <a:p>
            <a:pPr lvl="1">
              <a:lnSpc>
                <a:spcPct val="90000"/>
              </a:lnSpc>
            </a:pPr>
            <a:r>
              <a:rPr lang="en-GB" dirty="0">
                <a:latin typeface="Calibri" panose="020F0502020204030204" pitchFamily="34" charset="0"/>
                <a:cs typeface="Comic Sans MS"/>
              </a:rPr>
              <a:t>Small vessel </a:t>
            </a:r>
            <a:r>
              <a:rPr lang="en-GB" dirty="0" smtClean="0">
                <a:latin typeface="Calibri" panose="020F0502020204030204" pitchFamily="34" charset="0"/>
                <a:cs typeface="Comic Sans MS"/>
              </a:rPr>
              <a:t>c</a:t>
            </a:r>
            <a:r>
              <a:rPr lang="en-GB" sz="2800" dirty="0" smtClean="0">
                <a:latin typeface="Calibri" panose="020F0502020204030204" pitchFamily="34" charset="0"/>
                <a:cs typeface="Comic Sans MS"/>
              </a:rPr>
              <a:t>onstriction</a:t>
            </a:r>
          </a:p>
          <a:p>
            <a:endParaRPr lang="en-GB" dirty="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063073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4624"/>
            <a:ext cx="8229600" cy="1143000"/>
          </a:xfrm>
        </p:spPr>
        <p:txBody>
          <a:bodyPr>
            <a:normAutofit/>
          </a:bodyPr>
          <a:lstStyle/>
          <a:p>
            <a:r>
              <a:rPr lang="en-GB" dirty="0">
                <a:latin typeface="Tw Cen MT" panose="020B0602020104020603" pitchFamily="34" charset="0"/>
                <a:ea typeface="+mn-ea"/>
                <a:cs typeface="+mn-cs"/>
              </a:rPr>
              <a:t>Late</a:t>
            </a:r>
            <a:r>
              <a:rPr lang="en-GB" sz="3600" b="1" dirty="0" smtClean="0">
                <a:latin typeface="Comic Sans MS"/>
                <a:cs typeface="Comic Sans MS"/>
              </a:rPr>
              <a:t> </a:t>
            </a:r>
            <a:r>
              <a:rPr lang="en-GB" dirty="0">
                <a:latin typeface="Tw Cen MT" panose="020B0602020104020603" pitchFamily="34" charset="0"/>
                <a:ea typeface="+mn-ea"/>
                <a:cs typeface="+mn-cs"/>
              </a:rPr>
              <a:t>toxicity</a:t>
            </a:r>
            <a:r>
              <a:rPr lang="en-GB" sz="3600" b="1" dirty="0" smtClean="0">
                <a:latin typeface="Comic Sans MS"/>
                <a:cs typeface="Comic Sans MS"/>
              </a:rPr>
              <a:t>: </a:t>
            </a:r>
            <a:r>
              <a:rPr lang="en-GB" dirty="0">
                <a:latin typeface="Tw Cen MT" panose="020B0602020104020603" pitchFamily="34" charset="0"/>
                <a:ea typeface="+mn-ea"/>
                <a:cs typeface="+mn-cs"/>
              </a:rPr>
              <a:t>Fibrosis</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080" y="1844825"/>
            <a:ext cx="3431469" cy="417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5" descr="5 years.jpg"/>
          <p:cNvPicPr>
            <a:picLocks noChangeAspect="1"/>
          </p:cNvPicPr>
          <p:nvPr/>
        </p:nvPicPr>
        <p:blipFill>
          <a:blip r:embed="rId4" cstate="screen">
            <a:extLst>
              <a:ext uri="{28A0092B-C50C-407E-A947-70E740481C1C}">
                <a14:useLocalDpi xmlns:a14="http://schemas.microsoft.com/office/drawing/2010/main"/>
              </a:ext>
            </a:extLst>
          </a:blip>
          <a:srcRect b="-4628"/>
          <a:stretch>
            <a:fillRect/>
          </a:stretch>
        </p:blipFill>
        <p:spPr bwMode="auto">
          <a:xfrm>
            <a:off x="539552" y="2307655"/>
            <a:ext cx="4408993" cy="3250803"/>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 y="0"/>
            <a:ext cx="9144001" cy="6858001"/>
            <a:chOff x="-1" y="0"/>
            <a:chExt cx="9144001" cy="6858001"/>
          </a:xfrm>
        </p:grpSpPr>
        <p:sp>
          <p:nvSpPr>
            <p:cNvPr id="7" name="Rectangle 6"/>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687932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229600" cy="1512168"/>
          </a:xfrm>
        </p:spPr>
        <p:txBody>
          <a:bodyPr>
            <a:normAutofit/>
          </a:bodyPr>
          <a:lstStyle/>
          <a:p>
            <a:r>
              <a:rPr lang="en-GB" dirty="0">
                <a:latin typeface="Tw Cen MT" panose="020B0602020104020603" pitchFamily="34" charset="0"/>
                <a:ea typeface="+mn-ea"/>
                <a:cs typeface="+mn-cs"/>
              </a:rPr>
              <a:t>Late toxicity: Vascular damage - small vessel dilatation</a:t>
            </a: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080" y="1912427"/>
            <a:ext cx="3502877" cy="3747834"/>
          </a:xfrm>
          <a:prstGeom prst="rect">
            <a:avLst/>
          </a:prstGeom>
          <a:ln>
            <a:noFill/>
          </a:ln>
          <a:effectLst>
            <a:outerShdw blurRad="292100" dist="139700" dir="2700000" algn="tl" rotWithShape="0">
              <a:srgbClr val="333333">
                <a:alpha val="65000"/>
              </a:srgbClr>
            </a:outerShdw>
          </a:effectLst>
        </p:spPr>
      </p:pic>
      <p:pic>
        <p:nvPicPr>
          <p:cNvPr id="5" name="Picture 4" descr="Clinical New-Working_081205-C054946_081205_1638785-071205B_8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426" y="1912427"/>
            <a:ext cx="4680520" cy="3026241"/>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1" y="0"/>
            <a:ext cx="9144001" cy="6858001"/>
            <a:chOff x="-1" y="0"/>
            <a:chExt cx="9144001" cy="6858001"/>
          </a:xfrm>
        </p:grpSpPr>
        <p:sp>
          <p:nvSpPr>
            <p:cNvPr id="7" name="Rectangle 6"/>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954438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368152"/>
          </a:xfrm>
        </p:spPr>
        <p:txBody>
          <a:bodyPr>
            <a:noAutofit/>
          </a:bodyPr>
          <a:lstStyle/>
          <a:p>
            <a:r>
              <a:rPr lang="en-GB" dirty="0">
                <a:latin typeface="Tw Cen MT" panose="020B0602020104020603" pitchFamily="34" charset="0"/>
                <a:ea typeface="+mn-ea"/>
                <a:cs typeface="+mn-cs"/>
              </a:rPr>
              <a:t>Late toxicity: Vascular damage - small vessel constriction</a:t>
            </a: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713" r="3977"/>
          <a:stretch/>
        </p:blipFill>
        <p:spPr bwMode="auto">
          <a:xfrm>
            <a:off x="4724299" y="2362907"/>
            <a:ext cx="3726087" cy="3874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ttp://i.ytimg.com/vi/xbjXEwfUXnw/0.jpg"/>
          <p:cNvPicPr>
            <a:picLocks noChangeAspect="1" noChangeArrowheads="1"/>
          </p:cNvPicPr>
          <p:nvPr/>
        </p:nvPicPr>
        <p:blipFill>
          <a:blip r:embed="rId4" cstate="print"/>
          <a:srcRect/>
          <a:stretch>
            <a:fillRect/>
          </a:stretch>
        </p:blipFill>
        <p:spPr bwMode="auto">
          <a:xfrm>
            <a:off x="251520" y="2385836"/>
            <a:ext cx="4139952" cy="3104965"/>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 y="0"/>
            <a:ext cx="9144001" cy="6858001"/>
            <a:chOff x="-1" y="0"/>
            <a:chExt cx="9144001" cy="6858001"/>
          </a:xfrm>
        </p:grpSpPr>
        <p:sp>
          <p:nvSpPr>
            <p:cNvPr id="6" name="Rectangle 5"/>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6393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93700"/>
            <a:ext cx="7772400" cy="874713"/>
          </a:xfrm>
        </p:spPr>
        <p:txBody>
          <a:bodyPr>
            <a:normAutofit/>
          </a:bodyPr>
          <a:lstStyle/>
          <a:p>
            <a:r>
              <a:rPr lang="en-GB" dirty="0" smtClean="0">
                <a:latin typeface="Tw Cen MT" panose="020B0602020104020603" pitchFamily="34" charset="0"/>
                <a:ea typeface="ＭＳ Ｐゴシック" charset="0"/>
                <a:cs typeface="Comic Sans MS"/>
              </a:rPr>
              <a:t>3 C’s of Radiotherapy</a:t>
            </a:r>
            <a:endParaRPr lang="en-GB" dirty="0">
              <a:latin typeface="Tw Cen MT" panose="020B0602020104020603" pitchFamily="34" charset="0"/>
              <a:ea typeface="ＭＳ Ｐゴシック" charset="0"/>
              <a:cs typeface="Comic Sans MS"/>
            </a:endParaRPr>
          </a:p>
        </p:txBody>
      </p:sp>
      <p:sp>
        <p:nvSpPr>
          <p:cNvPr id="374787" name="Rectangle 3"/>
          <p:cNvSpPr>
            <a:spLocks noGrp="1" noChangeArrowheads="1"/>
          </p:cNvSpPr>
          <p:nvPr>
            <p:ph type="body" idx="1"/>
          </p:nvPr>
        </p:nvSpPr>
        <p:spPr>
          <a:xfrm>
            <a:off x="685800" y="1412875"/>
            <a:ext cx="7772400" cy="4683125"/>
          </a:xfrm>
        </p:spPr>
        <p:txBody>
          <a:bodyPr/>
          <a:lstStyle/>
          <a:p>
            <a:pPr marL="609600" indent="-609600">
              <a:buFontTx/>
              <a:buNone/>
            </a:pPr>
            <a:r>
              <a:rPr lang="en-GB" sz="3600" dirty="0" smtClean="0">
                <a:latin typeface="Calibri" panose="020F0502020204030204" pitchFamily="34" charset="0"/>
                <a:ea typeface="ＭＳ Ｐゴシック" charset="0"/>
                <a:cs typeface="Comic Sans MS"/>
              </a:rPr>
              <a:t>Radiotherapy</a:t>
            </a:r>
            <a:endParaRPr lang="en-GB" sz="3600" dirty="0">
              <a:latin typeface="Calibri" panose="020F0502020204030204" pitchFamily="34" charset="0"/>
              <a:ea typeface="ＭＳ Ｐゴシック" charset="0"/>
              <a:cs typeface="Comic Sans MS"/>
            </a:endParaRPr>
          </a:p>
          <a:p>
            <a:pPr marL="609600" indent="-609600"/>
            <a:r>
              <a:rPr lang="en-GB" sz="3600" dirty="0" smtClean="0">
                <a:latin typeface="Calibri" panose="020F0502020204030204" pitchFamily="34" charset="0"/>
                <a:ea typeface="ＭＳ Ｐゴシック" charset="0"/>
                <a:cs typeface="Comic Sans MS"/>
              </a:rPr>
              <a:t>Can </a:t>
            </a:r>
            <a:r>
              <a:rPr lang="en-GB" sz="3600" dirty="0">
                <a:latin typeface="Calibri" panose="020F0502020204030204" pitchFamily="34" charset="0"/>
                <a:ea typeface="ＭＳ Ｐゴシック" charset="0"/>
                <a:cs typeface="Comic Sans MS"/>
              </a:rPr>
              <a:t>cure </a:t>
            </a:r>
            <a:r>
              <a:rPr lang="en-GB" sz="3600" b="1" dirty="0" smtClean="0">
                <a:solidFill>
                  <a:srgbClr val="386A57"/>
                </a:solidFill>
                <a:latin typeface="Calibri" panose="020F0502020204030204" pitchFamily="34" charset="0"/>
                <a:ea typeface="ＭＳ Ｐゴシック" charset="0"/>
                <a:cs typeface="Comic Sans MS"/>
              </a:rPr>
              <a:t>C</a:t>
            </a:r>
            <a:r>
              <a:rPr lang="en-GB" sz="3600" dirty="0" smtClean="0">
                <a:latin typeface="Calibri" panose="020F0502020204030204" pitchFamily="34" charset="0"/>
                <a:ea typeface="ＭＳ Ｐゴシック" charset="0"/>
                <a:cs typeface="Comic Sans MS"/>
              </a:rPr>
              <a:t>ancer</a:t>
            </a:r>
            <a:endParaRPr lang="en-GB" sz="3600" dirty="0">
              <a:latin typeface="Calibri" panose="020F0502020204030204" pitchFamily="34" charset="0"/>
              <a:ea typeface="ＭＳ Ｐゴシック" charset="0"/>
              <a:cs typeface="Comic Sans MS"/>
            </a:endParaRPr>
          </a:p>
          <a:p>
            <a:pPr marL="990600" lvl="1" indent="-533400"/>
            <a:endParaRPr lang="en-GB" sz="3200" dirty="0">
              <a:latin typeface="Calibri" panose="020F0502020204030204" pitchFamily="34" charset="0"/>
              <a:ea typeface="ＭＳ Ｐゴシック" charset="0"/>
              <a:cs typeface="Comic Sans MS"/>
            </a:endParaRPr>
          </a:p>
          <a:p>
            <a:pPr marL="609600" indent="-609600"/>
            <a:r>
              <a:rPr lang="en-GB" sz="3600" dirty="0">
                <a:latin typeface="Calibri" panose="020F0502020204030204" pitchFamily="34" charset="0"/>
                <a:ea typeface="ＭＳ Ｐゴシック" charset="0"/>
                <a:cs typeface="Comic Sans MS"/>
              </a:rPr>
              <a:t>Is </a:t>
            </a:r>
            <a:r>
              <a:rPr lang="en-GB" sz="3600" b="1" dirty="0" smtClean="0">
                <a:solidFill>
                  <a:srgbClr val="386A57"/>
                </a:solidFill>
                <a:latin typeface="Calibri" panose="020F0502020204030204" pitchFamily="34" charset="0"/>
                <a:ea typeface="ＭＳ Ｐゴシック" charset="0"/>
                <a:cs typeface="Comic Sans MS"/>
              </a:rPr>
              <a:t>C</a:t>
            </a:r>
            <a:r>
              <a:rPr lang="en-GB" sz="3600" dirty="0" smtClean="0">
                <a:latin typeface="Calibri" panose="020F0502020204030204" pitchFamily="34" charset="0"/>
                <a:ea typeface="ＭＳ Ｐゴシック" charset="0"/>
                <a:cs typeface="Comic Sans MS"/>
              </a:rPr>
              <a:t>ost-effective</a:t>
            </a:r>
            <a:endParaRPr lang="en-GB" sz="3600" dirty="0">
              <a:latin typeface="Calibri" panose="020F0502020204030204" pitchFamily="34" charset="0"/>
              <a:ea typeface="ＭＳ Ｐゴシック" charset="0"/>
              <a:cs typeface="Comic Sans MS"/>
            </a:endParaRPr>
          </a:p>
          <a:p>
            <a:pPr marL="609600" indent="-609600"/>
            <a:endParaRPr lang="en-GB" sz="3600" dirty="0">
              <a:latin typeface="Calibri" panose="020F0502020204030204" pitchFamily="34" charset="0"/>
              <a:ea typeface="ＭＳ Ｐゴシック" charset="0"/>
              <a:cs typeface="Comic Sans MS"/>
            </a:endParaRPr>
          </a:p>
          <a:p>
            <a:pPr marL="609600" indent="-609600"/>
            <a:r>
              <a:rPr lang="en-GB" sz="3600" dirty="0">
                <a:latin typeface="Calibri" panose="020F0502020204030204" pitchFamily="34" charset="0"/>
                <a:ea typeface="ＭＳ Ｐゴシック" charset="0"/>
                <a:cs typeface="Comic Sans MS"/>
              </a:rPr>
              <a:t>Is </a:t>
            </a:r>
            <a:r>
              <a:rPr lang="en-GB" sz="3600" b="1" dirty="0" smtClean="0">
                <a:solidFill>
                  <a:srgbClr val="386A57"/>
                </a:solidFill>
                <a:latin typeface="Calibri" panose="020F0502020204030204" pitchFamily="34" charset="0"/>
                <a:ea typeface="ＭＳ Ｐゴシック" charset="0"/>
                <a:cs typeface="Comic Sans MS"/>
              </a:rPr>
              <a:t>C</a:t>
            </a:r>
            <a:r>
              <a:rPr lang="en-GB" sz="3600" dirty="0" smtClean="0">
                <a:latin typeface="Calibri" panose="020F0502020204030204" pitchFamily="34" charset="0"/>
                <a:ea typeface="ＭＳ Ｐゴシック" charset="0"/>
                <a:cs typeface="Comic Sans MS"/>
              </a:rPr>
              <a:t>utting </a:t>
            </a:r>
            <a:r>
              <a:rPr lang="en-GB" sz="3600" dirty="0">
                <a:latin typeface="Calibri" panose="020F0502020204030204" pitchFamily="34" charset="0"/>
                <a:ea typeface="ＭＳ Ｐゴシック" charset="0"/>
                <a:cs typeface="Comic Sans MS"/>
              </a:rPr>
              <a:t>edge</a:t>
            </a:r>
          </a:p>
          <a:p>
            <a:pPr marL="609600" indent="-609600">
              <a:buFontTx/>
              <a:buAutoNum type="arabicPeriod"/>
            </a:pPr>
            <a:endParaRPr lang="en-GB" sz="3600" b="1" dirty="0">
              <a:latin typeface="Arial" charset="0"/>
              <a:ea typeface="ＭＳ Ｐゴシック" charset="0"/>
              <a:cs typeface="ＭＳ Ｐゴシック" charset="0"/>
            </a:endParaRPr>
          </a:p>
          <a:p>
            <a:pPr marL="609600" indent="-609600"/>
            <a:endParaRPr lang="en-GB" b="1" dirty="0">
              <a:effectLst>
                <a:outerShdw blurRad="38100" dist="38100" dir="2700000" algn="tl">
                  <a:srgbClr val="000000"/>
                </a:outerShd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056" y="2276872"/>
            <a:ext cx="3168352" cy="2756467"/>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 y="0"/>
            <a:ext cx="9144001" cy="6858001"/>
            <a:chOff x="-1" y="0"/>
            <a:chExt cx="9144001" cy="6858001"/>
          </a:xfrm>
        </p:grpSpPr>
        <p:sp>
          <p:nvSpPr>
            <p:cNvPr id="6" name="Rectangle 5"/>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912457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a:xfrm>
            <a:off x="684213" y="260350"/>
            <a:ext cx="7772400" cy="1143000"/>
          </a:xfrm>
        </p:spPr>
        <p:txBody>
          <a:bodyPr>
            <a:noAutofit/>
          </a:bodyPr>
          <a:lstStyle/>
          <a:p>
            <a:r>
              <a:rPr lang="en-GB" dirty="0">
                <a:latin typeface="Tw Cen MT" panose="020B0602020104020603" pitchFamily="34" charset="0"/>
                <a:ea typeface="+mn-ea"/>
                <a:cs typeface="+mn-cs"/>
              </a:rPr>
              <a:t>Side effects of RT are rare, but can be serious – e.g. cardiac</a:t>
            </a:r>
          </a:p>
        </p:txBody>
      </p:sp>
      <p:pic>
        <p:nvPicPr>
          <p:cNvPr id="2051" name="Picture 3" descr="RT_NBC_SC_ANV"/>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539750" y="1557338"/>
            <a:ext cx="3394075" cy="4114800"/>
          </a:xfrm>
          <a:noFill/>
        </p:spPr>
      </p:pic>
      <p:pic>
        <p:nvPicPr>
          <p:cNvPr id="2052" name="Picture 4" descr="anterior-heart-arteries-picture"/>
          <p:cNvPicPr>
            <a:picLocks noGrp="1" noChangeAspect="1" noChangeArrowheads="1"/>
          </p:cNvPicPr>
          <p:nvPr>
            <p:ph sz="half" idx="2"/>
          </p:nvPr>
        </p:nvPicPr>
        <p:blipFill>
          <a:blip r:embed="rId4" cstate="print"/>
          <a:srcRect/>
          <a:stretch>
            <a:fillRect/>
          </a:stretch>
        </p:blipFill>
        <p:spPr>
          <a:xfrm>
            <a:off x="4652963" y="2187575"/>
            <a:ext cx="4033837" cy="3351213"/>
          </a:xfrm>
          <a:noFill/>
        </p:spPr>
      </p:pic>
      <p:sp>
        <p:nvSpPr>
          <p:cNvPr id="2053" name="Rectangle 5"/>
          <p:cNvSpPr>
            <a:spLocks noChangeArrowheads="1"/>
          </p:cNvSpPr>
          <p:nvPr/>
        </p:nvSpPr>
        <p:spPr bwMode="auto">
          <a:xfrm>
            <a:off x="179388" y="5717074"/>
            <a:ext cx="4067175" cy="707886"/>
          </a:xfrm>
          <a:prstGeom prst="rect">
            <a:avLst/>
          </a:prstGeom>
          <a:solidFill>
            <a:srgbClr val="386A57"/>
          </a:solidFill>
          <a:ln w="9525">
            <a:noFill/>
            <a:miter lim="800000"/>
            <a:headEnd/>
            <a:tailEnd/>
          </a:ln>
        </p:spPr>
        <p:txBody>
          <a:bodyPr>
            <a:spAutoFit/>
          </a:bodyPr>
          <a:lstStyle/>
          <a:p>
            <a:pPr algn="ctr"/>
            <a:r>
              <a:rPr lang="en-GB" sz="2000" dirty="0">
                <a:solidFill>
                  <a:schemeClr val="bg1"/>
                </a:solidFill>
                <a:latin typeface="Calibri" panose="020F0502020204030204" pitchFamily="34" charset="0"/>
              </a:rPr>
              <a:t>Early Breast Cancer </a:t>
            </a:r>
            <a:r>
              <a:rPr lang="en-GB" sz="2000" dirty="0" err="1">
                <a:solidFill>
                  <a:schemeClr val="bg1"/>
                </a:solidFill>
                <a:latin typeface="Calibri" panose="020F0502020204030204" pitchFamily="34" charset="0"/>
              </a:rPr>
              <a:t>Trialists</a:t>
            </a:r>
            <a:r>
              <a:rPr lang="en-GB" sz="2000" dirty="0">
                <a:solidFill>
                  <a:schemeClr val="bg1"/>
                </a:solidFill>
                <a:latin typeface="Calibri" panose="020F0502020204030204" pitchFamily="34" charset="0"/>
              </a:rPr>
              <a:t>’ Collaborative Group, Lancet, 2005</a:t>
            </a:r>
            <a:endParaRPr lang="en-US" sz="2000" dirty="0">
              <a:solidFill>
                <a:schemeClr val="bg1"/>
              </a:solidFill>
              <a:latin typeface="Calibri" panose="020F0502020204030204" pitchFamily="34" charset="0"/>
            </a:endParaRPr>
          </a:p>
        </p:txBody>
      </p:sp>
      <p:grpSp>
        <p:nvGrpSpPr>
          <p:cNvPr id="6" name="Group 5"/>
          <p:cNvGrpSpPr/>
          <p:nvPr/>
        </p:nvGrpSpPr>
        <p:grpSpPr>
          <a:xfrm>
            <a:off x="-1" y="0"/>
            <a:ext cx="9144001" cy="6858001"/>
            <a:chOff x="-1" y="0"/>
            <a:chExt cx="9144001" cy="6858001"/>
          </a:xfrm>
        </p:grpSpPr>
        <p:sp>
          <p:nvSpPr>
            <p:cNvPr id="7" name="Rectangle 6"/>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562377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418"/>
            <a:ext cx="8229600" cy="1498178"/>
          </a:xfrm>
        </p:spPr>
        <p:txBody>
          <a:bodyPr>
            <a:normAutofit/>
          </a:bodyPr>
          <a:lstStyle/>
          <a:p>
            <a:r>
              <a:rPr lang="en-GB" dirty="0">
                <a:latin typeface="Tw Cen MT" panose="020B0602020104020603" pitchFamily="34" charset="0"/>
                <a:ea typeface="+mn-ea"/>
                <a:cs typeface="+mn-cs"/>
              </a:rPr>
              <a:t>Optimising therapeutic ratio</a:t>
            </a:r>
            <a:endParaRPr lang="en-US" dirty="0">
              <a:latin typeface="Tw Cen MT" panose="020B0602020104020603" pitchFamily="34" charset="0"/>
              <a:ea typeface="+mn-ea"/>
              <a:cs typeface="+mn-cs"/>
            </a:endParaRPr>
          </a:p>
        </p:txBody>
      </p:sp>
      <p:sp>
        <p:nvSpPr>
          <p:cNvPr id="3" name="Content Placeholder 2"/>
          <p:cNvSpPr>
            <a:spLocks noGrp="1"/>
          </p:cNvSpPr>
          <p:nvPr>
            <p:ph idx="1"/>
          </p:nvPr>
        </p:nvSpPr>
        <p:spPr>
          <a:xfrm>
            <a:off x="457200" y="1844824"/>
            <a:ext cx="8229600" cy="4281339"/>
          </a:xfrm>
        </p:spPr>
        <p:txBody>
          <a:bodyPr>
            <a:normAutofit lnSpcReduction="10000"/>
          </a:bodyPr>
          <a:lstStyle/>
          <a:p>
            <a:pPr lvl="1">
              <a:buFont typeface="Wingdings" panose="05000000000000000000" pitchFamily="2" charset="2"/>
              <a:buChar char="v"/>
            </a:pPr>
            <a:r>
              <a:rPr lang="en-US" b="1" i="1" dirty="0"/>
              <a:t>Conform</a:t>
            </a:r>
            <a:r>
              <a:rPr lang="en-US" b="1" dirty="0"/>
              <a:t> dose to </a:t>
            </a:r>
            <a:r>
              <a:rPr lang="en-US" b="1" dirty="0" err="1"/>
              <a:t>tumour</a:t>
            </a:r>
            <a:r>
              <a:rPr lang="en-US" b="1" dirty="0"/>
              <a:t> &amp; away from normal </a:t>
            </a:r>
            <a:r>
              <a:rPr lang="en-US" b="1" dirty="0" smtClean="0"/>
              <a:t>tissues</a:t>
            </a:r>
          </a:p>
          <a:p>
            <a:pPr lvl="1">
              <a:buFont typeface="Wingdings" panose="05000000000000000000" pitchFamily="2" charset="2"/>
              <a:buChar char="v"/>
            </a:pPr>
            <a:endParaRPr lang="en-US" sz="2400" dirty="0"/>
          </a:p>
          <a:p>
            <a:pPr lvl="1">
              <a:buFont typeface="Wingdings" panose="05000000000000000000" pitchFamily="2" charset="2"/>
              <a:buChar char="v"/>
            </a:pPr>
            <a:r>
              <a:rPr lang="en-US" sz="2400" dirty="0"/>
              <a:t>Break up treatment into fractions to allow normal tissue to </a:t>
            </a:r>
            <a:r>
              <a:rPr lang="en-US" sz="2400" dirty="0" smtClean="0"/>
              <a:t>repair</a:t>
            </a:r>
          </a:p>
          <a:p>
            <a:pPr marL="457200" lvl="1" indent="0">
              <a:buNone/>
            </a:pPr>
            <a:endParaRPr lang="en-US" sz="2400" dirty="0" smtClean="0"/>
          </a:p>
          <a:p>
            <a:pPr lvl="1">
              <a:buFont typeface="Wingdings" panose="05000000000000000000" pitchFamily="2" charset="2"/>
              <a:buChar char="v"/>
            </a:pPr>
            <a:r>
              <a:rPr lang="en-US" sz="2400" dirty="0" smtClean="0"/>
              <a:t>Enhance </a:t>
            </a:r>
            <a:r>
              <a:rPr lang="en-US" sz="2400" dirty="0" err="1"/>
              <a:t>tumour</a:t>
            </a:r>
            <a:r>
              <a:rPr lang="en-US" sz="2400" dirty="0"/>
              <a:t> kill, or protect health cells, by combining drugs with RT </a:t>
            </a:r>
          </a:p>
          <a:p>
            <a:pPr marL="0" indent="0">
              <a:buNone/>
            </a:pPr>
            <a:r>
              <a:rPr lang="en-GB" dirty="0">
                <a:latin typeface="Comic Sans MS"/>
                <a:ea typeface="ＭＳ Ｐゴシック" charset="0"/>
                <a:cs typeface="Comic Sans MS"/>
              </a:rPr>
              <a:t/>
            </a:r>
            <a:br>
              <a:rPr lang="en-GB" dirty="0">
                <a:latin typeface="Comic Sans MS"/>
                <a:ea typeface="ＭＳ Ｐゴシック" charset="0"/>
                <a:cs typeface="Comic Sans MS"/>
              </a:rPr>
            </a:br>
            <a:endParaRPr lang="en-US" dirty="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149143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170284" y="285647"/>
            <a:ext cx="8915400" cy="6324600"/>
          </a:xfrm>
          <a:prstGeom prst="rect">
            <a:avLst/>
          </a:prstGeom>
          <a:solidFill>
            <a:srgbClr val="FFFFFF"/>
          </a:solidFill>
          <a:ln w="9525">
            <a:noFill/>
            <a:miter lim="800000"/>
            <a:headEnd/>
            <a:tailEnd/>
          </a:ln>
          <a:effectLst/>
        </p:spPr>
        <p:txBody>
          <a:bodyPr wrap="none" anchor="ctr"/>
          <a:lstStyle/>
          <a:p>
            <a:endParaRPr lang="en-GB"/>
          </a:p>
        </p:txBody>
      </p:sp>
      <p:sp>
        <p:nvSpPr>
          <p:cNvPr id="300035" name="Text Box 3"/>
          <p:cNvSpPr txBox="1">
            <a:spLocks noChangeArrowheads="1"/>
          </p:cNvSpPr>
          <p:nvPr/>
        </p:nvSpPr>
        <p:spPr bwMode="auto">
          <a:xfrm>
            <a:off x="660909" y="116632"/>
            <a:ext cx="7749173" cy="769441"/>
          </a:xfrm>
          <a:prstGeom prst="rect">
            <a:avLst/>
          </a:prstGeom>
          <a:solidFill>
            <a:srgbClr val="FFFFFF"/>
          </a:solidFill>
          <a:ln w="9525">
            <a:noFill/>
            <a:miter lim="800000"/>
            <a:headEnd/>
            <a:tailEnd/>
          </a:ln>
          <a:effectLst/>
        </p:spPr>
        <p:txBody>
          <a:bodyPr wrap="none">
            <a:spAutoFit/>
          </a:bodyPr>
          <a:lstStyle/>
          <a:p>
            <a:pPr algn="ctr"/>
            <a:r>
              <a:rPr lang="en-GB" sz="4400" dirty="0">
                <a:latin typeface="Tw Cen MT" panose="020B0602020104020603" pitchFamily="34" charset="0"/>
              </a:rPr>
              <a:t>Conforming dose: smaller volumes</a:t>
            </a:r>
          </a:p>
        </p:txBody>
      </p:sp>
      <p:sp>
        <p:nvSpPr>
          <p:cNvPr id="300036" name="Text Box 4"/>
          <p:cNvSpPr txBox="1">
            <a:spLocks noChangeArrowheads="1"/>
          </p:cNvSpPr>
          <p:nvPr/>
        </p:nvSpPr>
        <p:spPr bwMode="auto">
          <a:xfrm>
            <a:off x="533400" y="5502275"/>
            <a:ext cx="2286000" cy="946150"/>
          </a:xfrm>
          <a:prstGeom prst="rect">
            <a:avLst/>
          </a:prstGeom>
          <a:solidFill>
            <a:srgbClr val="FFFFFF"/>
          </a:solidFill>
          <a:ln w="9525">
            <a:noFill/>
            <a:miter lim="800000"/>
            <a:headEnd/>
            <a:tailEnd/>
          </a:ln>
          <a:effectLst/>
        </p:spPr>
        <p:txBody>
          <a:bodyPr>
            <a:spAutoFit/>
          </a:bodyPr>
          <a:lstStyle/>
          <a:p>
            <a:pPr algn="ctr"/>
            <a:r>
              <a:rPr lang="en-GB" sz="2800" dirty="0"/>
              <a:t>Conventional ‘square’ plan</a:t>
            </a:r>
          </a:p>
        </p:txBody>
      </p:sp>
      <p:pic>
        <p:nvPicPr>
          <p:cNvPr id="300037" name="Picture 5" descr="Final"/>
          <p:cNvPicPr>
            <a:picLocks noChangeAspect="1" noChangeArrowheads="1"/>
          </p:cNvPicPr>
          <p:nvPr/>
        </p:nvPicPr>
        <p:blipFill>
          <a:blip r:embed="rId3" cstate="screen">
            <a:extLst>
              <a:ext uri="{28A0092B-C50C-407E-A947-70E740481C1C}">
                <a14:useLocalDpi xmlns:a14="http://schemas.microsoft.com/office/drawing/2010/main"/>
              </a:ext>
            </a:extLst>
          </a:blip>
          <a:srcRect l="4596" t="23196" r="7303" b="28859"/>
          <a:stretch>
            <a:fillRect/>
          </a:stretch>
        </p:blipFill>
        <p:spPr bwMode="auto">
          <a:xfrm>
            <a:off x="228600" y="1600200"/>
            <a:ext cx="8763000" cy="3886200"/>
          </a:xfrm>
          <a:prstGeom prst="rect">
            <a:avLst/>
          </a:prstGeom>
          <a:noFill/>
        </p:spPr>
      </p:pic>
      <p:sp>
        <p:nvSpPr>
          <p:cNvPr id="300038" name="Text Box 6"/>
          <p:cNvSpPr txBox="1">
            <a:spLocks noChangeArrowheads="1"/>
          </p:cNvSpPr>
          <p:nvPr/>
        </p:nvSpPr>
        <p:spPr bwMode="auto">
          <a:xfrm>
            <a:off x="3491880" y="5486400"/>
            <a:ext cx="2527920" cy="954107"/>
          </a:xfrm>
          <a:prstGeom prst="rect">
            <a:avLst/>
          </a:prstGeom>
          <a:solidFill>
            <a:srgbClr val="FFFFFF"/>
          </a:solidFill>
          <a:ln w="9525">
            <a:noFill/>
            <a:miter lim="800000"/>
            <a:headEnd/>
            <a:tailEnd/>
          </a:ln>
          <a:effectLst/>
        </p:spPr>
        <p:txBody>
          <a:bodyPr wrap="square">
            <a:spAutoFit/>
          </a:bodyPr>
          <a:lstStyle/>
          <a:p>
            <a:pPr algn="ctr"/>
            <a:r>
              <a:rPr lang="en-GB" sz="2800" dirty="0"/>
              <a:t>3D </a:t>
            </a:r>
            <a:r>
              <a:rPr lang="en-GB" sz="2800" dirty="0" smtClean="0"/>
              <a:t>conformal </a:t>
            </a:r>
            <a:r>
              <a:rPr lang="en-GB" sz="2800" dirty="0"/>
              <a:t>plan</a:t>
            </a:r>
          </a:p>
        </p:txBody>
      </p:sp>
      <p:sp>
        <p:nvSpPr>
          <p:cNvPr id="300039" name="Text Box 7"/>
          <p:cNvSpPr txBox="1">
            <a:spLocks noChangeArrowheads="1"/>
          </p:cNvSpPr>
          <p:nvPr/>
        </p:nvSpPr>
        <p:spPr bwMode="auto">
          <a:xfrm>
            <a:off x="6553200" y="5486400"/>
            <a:ext cx="2286000" cy="519113"/>
          </a:xfrm>
          <a:prstGeom prst="rect">
            <a:avLst/>
          </a:prstGeom>
          <a:solidFill>
            <a:srgbClr val="FFFFFF"/>
          </a:solidFill>
          <a:ln w="9525">
            <a:noFill/>
            <a:miter lim="800000"/>
            <a:headEnd/>
            <a:tailEnd/>
          </a:ln>
          <a:effectLst/>
        </p:spPr>
        <p:txBody>
          <a:bodyPr>
            <a:spAutoFit/>
          </a:bodyPr>
          <a:lstStyle/>
          <a:p>
            <a:pPr algn="ctr"/>
            <a:r>
              <a:rPr lang="en-GB" sz="2800" dirty="0"/>
              <a:t>IMRT plan</a:t>
            </a:r>
          </a:p>
        </p:txBody>
      </p:sp>
      <p:grpSp>
        <p:nvGrpSpPr>
          <p:cNvPr id="8" name="Group 7"/>
          <p:cNvGrpSpPr/>
          <p:nvPr/>
        </p:nvGrpSpPr>
        <p:grpSpPr>
          <a:xfrm>
            <a:off x="-1" y="0"/>
            <a:ext cx="9144001" cy="6858001"/>
            <a:chOff x="-1" y="0"/>
            <a:chExt cx="9144001" cy="6858001"/>
          </a:xfrm>
        </p:grpSpPr>
        <p:sp>
          <p:nvSpPr>
            <p:cNvPr id="9" name="Rectangle 8"/>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2636114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GB"/>
          </a:p>
        </p:txBody>
      </p:sp>
      <p:graphicFrame>
        <p:nvGraphicFramePr>
          <p:cNvPr id="3074" name="Object 7"/>
          <p:cNvGraphicFramePr>
            <a:graphicFrameLocks noChangeAspect="1"/>
          </p:cNvGraphicFramePr>
          <p:nvPr>
            <p:extLst>
              <p:ext uri="{D42A27DB-BD31-4B8C-83A1-F6EECF244321}">
                <p14:modId xmlns:p14="http://schemas.microsoft.com/office/powerpoint/2010/main" val="3226842380"/>
              </p:ext>
            </p:extLst>
          </p:nvPr>
        </p:nvGraphicFramePr>
        <p:xfrm>
          <a:off x="3347864" y="1052736"/>
          <a:ext cx="2362200" cy="2297113"/>
        </p:xfrm>
        <a:graphic>
          <a:graphicData uri="http://schemas.openxmlformats.org/presentationml/2006/ole">
            <mc:AlternateContent xmlns:mc="http://schemas.openxmlformats.org/markup-compatibility/2006">
              <mc:Choice xmlns:v="urn:schemas-microsoft-com:vml" Requires="v">
                <p:oleObj spid="_x0000_s6209" name="Bitmap Image" r:id="rId4" imgW="3552381" imgH="2600000" progId="PBrush">
                  <p:embed/>
                </p:oleObj>
              </mc:Choice>
              <mc:Fallback>
                <p:oleObj name="Bitmap Image" r:id="rId4" imgW="3552381" imgH="260000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052736"/>
                        <a:ext cx="2362200" cy="2297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GB"/>
          </a:p>
        </p:txBody>
      </p:sp>
      <p:graphicFrame>
        <p:nvGraphicFramePr>
          <p:cNvPr id="3075" name="Object 9"/>
          <p:cNvGraphicFramePr>
            <a:graphicFrameLocks noChangeAspect="1"/>
          </p:cNvGraphicFramePr>
          <p:nvPr>
            <p:extLst>
              <p:ext uri="{D42A27DB-BD31-4B8C-83A1-F6EECF244321}">
                <p14:modId xmlns:p14="http://schemas.microsoft.com/office/powerpoint/2010/main" val="1079178665"/>
              </p:ext>
            </p:extLst>
          </p:nvPr>
        </p:nvGraphicFramePr>
        <p:xfrm>
          <a:off x="3275856" y="3573016"/>
          <a:ext cx="2559050" cy="2362200"/>
        </p:xfrm>
        <a:graphic>
          <a:graphicData uri="http://schemas.openxmlformats.org/presentationml/2006/ole">
            <mc:AlternateContent xmlns:mc="http://schemas.openxmlformats.org/markup-compatibility/2006">
              <mc:Choice xmlns:v="urn:schemas-microsoft-com:vml" Requires="v">
                <p:oleObj spid="_x0000_s6210" name="Bitmap Image" r:id="rId6" imgW="3142857" imgH="2905531" progId="PBrush">
                  <p:embed/>
                </p:oleObj>
              </mc:Choice>
              <mc:Fallback>
                <p:oleObj name="Bitmap Image" r:id="rId6" imgW="3142857" imgH="2905531"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3573016"/>
                        <a:ext cx="2559050" cy="236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8" name="Picture 11"/>
          <p:cNvPicPr>
            <a:picLocks noChangeAspect="1" noChangeArrowheads="1"/>
          </p:cNvPicPr>
          <p:nvPr/>
        </p:nvPicPr>
        <p:blipFill>
          <a:blip r:embed="rId8" cstate="print"/>
          <a:srcRect/>
          <a:stretch>
            <a:fillRect/>
          </a:stretch>
        </p:blipFill>
        <p:spPr bwMode="auto">
          <a:xfrm>
            <a:off x="6084168" y="1052736"/>
            <a:ext cx="2303462" cy="2325688"/>
          </a:xfrm>
          <a:prstGeom prst="rect">
            <a:avLst/>
          </a:prstGeom>
          <a:noFill/>
          <a:ln w="9525">
            <a:noFill/>
            <a:miter lim="800000"/>
            <a:headEnd/>
            <a:tailEnd/>
          </a:ln>
        </p:spPr>
      </p:pic>
      <p:pic>
        <p:nvPicPr>
          <p:cNvPr id="3079" name="Picture 12"/>
          <p:cNvPicPr>
            <a:picLocks noChangeAspect="1" noChangeArrowheads="1"/>
          </p:cNvPicPr>
          <p:nvPr/>
        </p:nvPicPr>
        <p:blipFill>
          <a:blip r:embed="rId9" cstate="print"/>
          <a:srcRect/>
          <a:stretch>
            <a:fillRect/>
          </a:stretch>
        </p:blipFill>
        <p:spPr bwMode="auto">
          <a:xfrm>
            <a:off x="6084168" y="3573016"/>
            <a:ext cx="2384425" cy="2377504"/>
          </a:xfrm>
          <a:prstGeom prst="rect">
            <a:avLst/>
          </a:prstGeom>
          <a:noFill/>
          <a:ln w="9525">
            <a:noFill/>
            <a:miter lim="800000"/>
            <a:headEnd/>
            <a:tailEnd/>
          </a:ln>
        </p:spPr>
      </p:pic>
      <p:sp>
        <p:nvSpPr>
          <p:cNvPr id="17" name="Rectangle 2"/>
          <p:cNvSpPr txBox="1">
            <a:spLocks noChangeArrowheads="1"/>
          </p:cNvSpPr>
          <p:nvPr/>
        </p:nvSpPr>
        <p:spPr bwMode="auto">
          <a:xfrm>
            <a:off x="107504" y="-27384"/>
            <a:ext cx="8928992" cy="1143001"/>
          </a:xfrm>
          <a:prstGeom prst="rect">
            <a:avLst/>
          </a:prstGeom>
          <a:noFill/>
          <a:ln w="9525">
            <a:noFill/>
            <a:miter lim="800000"/>
            <a:headEnd/>
            <a:tailEnd/>
          </a:ln>
        </p:spPr>
        <p:txBody>
          <a:bodyPr lIns="90488" tIns="44450" rIns="90488" bIns="44450" anchor="ctr"/>
          <a:lstStyle/>
          <a:p>
            <a:pPr algn="ctr" defTabSz="762000">
              <a:defRPr/>
            </a:pPr>
            <a:r>
              <a:rPr lang="en-GB" sz="4400" dirty="0">
                <a:latin typeface="Tw Cen MT" panose="020B0602020104020603" pitchFamily="34" charset="0"/>
              </a:rPr>
              <a:t>Conforming the dose: better targeting</a:t>
            </a:r>
          </a:p>
        </p:txBody>
      </p:sp>
      <p:pic>
        <p:nvPicPr>
          <p:cNvPr id="11" name="Picture 3" descr="ant kv vs dr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a:xfrm>
            <a:off x="35496" y="1628800"/>
            <a:ext cx="3233313" cy="3314407"/>
          </a:xfrm>
          <a:prstGeom prst="rect">
            <a:avLst/>
          </a:prstGeom>
        </p:spPr>
      </p:pic>
      <p:sp>
        <p:nvSpPr>
          <p:cNvPr id="13" name="Rectangle 2"/>
          <p:cNvSpPr txBox="1">
            <a:spLocks noChangeArrowheads="1"/>
          </p:cNvSpPr>
          <p:nvPr/>
        </p:nvSpPr>
        <p:spPr bwMode="auto">
          <a:xfrm>
            <a:off x="395536" y="5879706"/>
            <a:ext cx="8568952" cy="720080"/>
          </a:xfrm>
          <a:prstGeom prst="rect">
            <a:avLst/>
          </a:prstGeom>
          <a:noFill/>
          <a:ln w="9525">
            <a:noFill/>
            <a:miter lim="800000"/>
            <a:headEnd/>
            <a:tailEnd/>
          </a:ln>
        </p:spPr>
        <p:txBody>
          <a:bodyPr lIns="90488" tIns="44450" rIns="90488" bIns="44450" anchor="ctr"/>
          <a:lstStyle/>
          <a:p>
            <a:pPr algn="ctr" defTabSz="762000">
              <a:defRPr/>
            </a:pPr>
            <a:r>
              <a:rPr lang="en-GB" sz="2400" kern="0" dirty="0" smtClean="0">
                <a:latin typeface="Calibri" panose="020F0502020204030204" pitchFamily="34" charset="0"/>
                <a:ea typeface="+mj-ea"/>
                <a:cs typeface="+mj-cs"/>
              </a:rPr>
              <a:t>Image-guided radiotherapy (IGRT)</a:t>
            </a:r>
            <a:endParaRPr lang="en-GB" sz="2400" kern="0" dirty="0">
              <a:latin typeface="Calibri" panose="020F0502020204030204" pitchFamily="34" charset="0"/>
              <a:ea typeface="+mj-ea"/>
              <a:cs typeface="+mj-cs"/>
            </a:endParaRPr>
          </a:p>
        </p:txBody>
      </p:sp>
      <p:grpSp>
        <p:nvGrpSpPr>
          <p:cNvPr id="12" name="Group 11"/>
          <p:cNvGrpSpPr/>
          <p:nvPr/>
        </p:nvGrpSpPr>
        <p:grpSpPr>
          <a:xfrm>
            <a:off x="-1" y="0"/>
            <a:ext cx="9144001" cy="6858001"/>
            <a:chOff x="-1" y="0"/>
            <a:chExt cx="9144001" cy="6858001"/>
          </a:xfrm>
        </p:grpSpPr>
        <p:sp>
          <p:nvSpPr>
            <p:cNvPr id="14" name="Rectangle 1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809363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36104"/>
          </a:xfrm>
        </p:spPr>
        <p:txBody>
          <a:bodyPr>
            <a:normAutofit/>
          </a:bodyPr>
          <a:lstStyle/>
          <a:p>
            <a:r>
              <a:rPr lang="en-GB" sz="3600" dirty="0" smtClean="0">
                <a:latin typeface="Tw Cen MT" panose="020B0602020104020603" pitchFamily="34" charset="0"/>
              </a:rPr>
              <a:t>Image-guided </a:t>
            </a:r>
            <a:r>
              <a:rPr lang="en-GB" sz="3600" dirty="0" err="1" smtClean="0">
                <a:latin typeface="Tw Cen MT" panose="020B0602020104020603" pitchFamily="34" charset="0"/>
              </a:rPr>
              <a:t>brachytherapy</a:t>
            </a:r>
            <a:r>
              <a:rPr lang="en-GB" sz="3600" dirty="0" smtClean="0">
                <a:latin typeface="Tw Cen MT" panose="020B0602020104020603" pitchFamily="34" charset="0"/>
              </a:rPr>
              <a:t> (IGBT)</a:t>
            </a:r>
            <a:endParaRPr lang="en-GB" sz="3600" dirty="0">
              <a:latin typeface="Tw Cen MT" panose="020B0602020104020603" pitchFamily="34" charset="0"/>
            </a:endParaRPr>
          </a:p>
        </p:txBody>
      </p:sp>
      <p:grpSp>
        <p:nvGrpSpPr>
          <p:cNvPr id="6" name="Group 24"/>
          <p:cNvGrpSpPr>
            <a:grpSpLocks/>
          </p:cNvGrpSpPr>
          <p:nvPr/>
        </p:nvGrpSpPr>
        <p:grpSpPr bwMode="auto">
          <a:xfrm>
            <a:off x="611560" y="1628800"/>
            <a:ext cx="4752528" cy="2878757"/>
            <a:chOff x="5357818" y="3286124"/>
            <a:chExt cx="3786182" cy="1798638"/>
          </a:xfrm>
        </p:grpSpPr>
        <p:pic>
          <p:nvPicPr>
            <p:cNvPr id="7" name="Picture 16" descr="Ringinterstiti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7725" y="3286124"/>
              <a:ext cx="1946275" cy="1798638"/>
            </a:xfrm>
            <a:prstGeom prst="rect">
              <a:avLst/>
            </a:prstGeom>
            <a:noFill/>
            <a:ln w="9525">
              <a:noFill/>
              <a:miter lim="800000"/>
              <a:headEnd/>
              <a:tailEnd/>
            </a:ln>
          </p:spPr>
        </p:pic>
        <p:pic>
          <p:nvPicPr>
            <p:cNvPr id="8" name="Picture 17" descr="Vienna applicator"/>
            <p:cNvPicPr>
              <a:picLocks noChangeAspect="1" noChangeArrowheads="1"/>
            </p:cNvPicPr>
            <p:nvPr/>
          </p:nvPicPr>
          <p:blipFill>
            <a:blip r:embed="rId4" cstate="print"/>
            <a:srcRect/>
            <a:stretch>
              <a:fillRect/>
            </a:stretch>
          </p:blipFill>
          <p:spPr bwMode="auto">
            <a:xfrm>
              <a:off x="5357818" y="3561213"/>
              <a:ext cx="1780032" cy="1248461"/>
            </a:xfrm>
            <a:prstGeom prst="rect">
              <a:avLst/>
            </a:prstGeom>
            <a:noFill/>
            <a:ln w="9525">
              <a:noFill/>
              <a:miter lim="800000"/>
              <a:headEnd/>
              <a:tailEnd/>
            </a:ln>
          </p:spPr>
        </p:pic>
      </p:grpSp>
      <p:pic>
        <p:nvPicPr>
          <p:cNvPr id="9" name="Picture 24" descr="Image04 Aug[1]"/>
          <p:cNvPicPr>
            <a:picLocks noChangeAspect="1" noChangeArrowheads="1"/>
          </p:cNvPicPr>
          <p:nvPr/>
        </p:nvPicPr>
        <p:blipFill>
          <a:blip r:embed="rId5" cstate="screen">
            <a:extLst>
              <a:ext uri="{28A0092B-C50C-407E-A947-70E740481C1C}">
                <a14:useLocalDpi xmlns:a14="http://schemas.microsoft.com/office/drawing/2010/main"/>
              </a:ext>
            </a:extLst>
          </a:blip>
          <a:srcRect l="11516" t="52411" r="67204" b="25430"/>
          <a:stretch>
            <a:fillRect/>
          </a:stretch>
        </p:blipFill>
        <p:spPr bwMode="auto">
          <a:xfrm>
            <a:off x="5940152" y="1916832"/>
            <a:ext cx="2678405" cy="2230363"/>
          </a:xfrm>
          <a:prstGeom prst="rect">
            <a:avLst/>
          </a:prstGeom>
          <a:noFill/>
          <a:ln w="9525">
            <a:noFill/>
            <a:miter lim="800000"/>
            <a:headEnd/>
            <a:tailEnd/>
          </a:ln>
        </p:spPr>
      </p:pic>
      <p:sp>
        <p:nvSpPr>
          <p:cNvPr id="10" name="Title 1"/>
          <p:cNvSpPr txBox="1">
            <a:spLocks/>
          </p:cNvSpPr>
          <p:nvPr/>
        </p:nvSpPr>
        <p:spPr>
          <a:xfrm>
            <a:off x="467544" y="5301208"/>
            <a:ext cx="8229600" cy="129614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800" dirty="0" smtClean="0">
                <a:latin typeface="Calibri" panose="020F0502020204030204" pitchFamily="34" charset="0"/>
                <a:ea typeface="+mj-ea"/>
                <a:cs typeface="+mj-cs"/>
              </a:rPr>
              <a:t>Benefit</a:t>
            </a:r>
            <a:r>
              <a:rPr kumimoji="0" lang="en-GB" sz="28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mj-cs"/>
              </a:rPr>
              <a:t>: 20% increase local control</a:t>
            </a:r>
            <a:r>
              <a:rPr kumimoji="0" lang="en-GB" sz="2800" b="0" i="0" u="none" strike="noStrike" kern="1200" cap="none" spc="0" normalizeH="0" noProof="0" dirty="0" smtClean="0">
                <a:ln>
                  <a:noFill/>
                </a:ln>
                <a:solidFill>
                  <a:schemeClr val="tx1"/>
                </a:solidFill>
                <a:effectLst/>
                <a:uLnTx/>
                <a:uFillTx/>
                <a:latin typeface="Calibri" panose="020F0502020204030204" pitchFamily="34" charset="0"/>
                <a:ea typeface="+mj-ea"/>
                <a:cs typeface="+mj-cs"/>
              </a:rPr>
              <a:t> </a:t>
            </a:r>
            <a:r>
              <a:rPr kumimoji="0" lang="en-GB" sz="2800" b="1" i="0" u="none" strike="noStrike" kern="1200" cap="none" spc="0" normalizeH="0" noProof="0" dirty="0" smtClean="0">
                <a:ln>
                  <a:noFill/>
                </a:ln>
                <a:solidFill>
                  <a:schemeClr val="tx1"/>
                </a:solidFill>
                <a:effectLst/>
                <a:uLnTx/>
                <a:uFillTx/>
                <a:latin typeface="Calibri" panose="020F0502020204030204" pitchFamily="34" charset="0"/>
                <a:ea typeface="+mj-ea"/>
                <a:cs typeface="+mj-cs"/>
              </a:rPr>
              <a:t>AND</a:t>
            </a:r>
            <a:r>
              <a:rPr kumimoji="0" lang="en-GB" sz="2800" b="0" i="0" u="none" strike="noStrike" kern="1200" cap="none" spc="0" normalizeH="0" noProof="0" dirty="0" smtClean="0">
                <a:ln>
                  <a:noFill/>
                </a:ln>
                <a:solidFill>
                  <a:schemeClr val="tx1"/>
                </a:solidFill>
                <a:effectLst/>
                <a:uLnTx/>
                <a:uFillTx/>
                <a:latin typeface="Calibri" panose="020F0502020204030204" pitchFamily="34" charset="0"/>
                <a:ea typeface="+mj-ea"/>
                <a:cs typeface="+mj-cs"/>
              </a:rPr>
              <a:t> </a:t>
            </a:r>
            <a:r>
              <a:rPr kumimoji="0" lang="en-GB" sz="2800" b="0" i="0" u="none" strike="noStrike" kern="1200" cap="none" spc="0" normalizeH="0" baseline="0" noProof="0" dirty="0" smtClean="0">
                <a:ln>
                  <a:noFill/>
                </a:ln>
                <a:solidFill>
                  <a:schemeClr val="tx1"/>
                </a:solidFill>
                <a:effectLst/>
                <a:uLnTx/>
                <a:uFillTx/>
                <a:latin typeface="Calibri" panose="020F0502020204030204" pitchFamily="34" charset="0"/>
                <a:ea typeface="+mj-ea"/>
                <a:cs typeface="+mj-cs"/>
              </a:rPr>
              <a:t>10% decrease in late toxicity</a:t>
            </a:r>
            <a:r>
              <a:rPr kumimoji="0" lang="en-GB" sz="3600" b="0" i="0" u="none" strike="noStrike" kern="1200" cap="none" spc="0" normalizeH="0" baseline="0" noProof="0" dirty="0" smtClean="0">
                <a:ln>
                  <a:noFill/>
                </a:ln>
                <a:solidFill>
                  <a:schemeClr val="tx1"/>
                </a:solidFill>
                <a:effectLst/>
                <a:uLnTx/>
                <a:uFillTx/>
                <a:latin typeface="+mj-lt"/>
                <a:ea typeface="+mj-ea"/>
                <a:cs typeface="+mj-cs"/>
              </a:rPr>
              <a:t/>
            </a:r>
            <a:br>
              <a:rPr kumimoji="0" lang="en-GB" sz="3600" b="0" i="0" u="none" strike="noStrike" kern="1200" cap="none" spc="0" normalizeH="0" baseline="0" noProof="0" dirty="0" smtClean="0">
                <a:ln>
                  <a:noFill/>
                </a:ln>
                <a:solidFill>
                  <a:schemeClr val="tx1"/>
                </a:solidFill>
                <a:effectLst/>
                <a:uLnTx/>
                <a:uFillTx/>
                <a:latin typeface="+mj-lt"/>
                <a:ea typeface="+mj-ea"/>
                <a:cs typeface="+mj-cs"/>
              </a:rPr>
            </a:br>
            <a:endParaRPr kumimoji="0" lang="en-GB" sz="2000" b="0" i="0" u="none" strike="noStrike" kern="1200" cap="none" spc="0" normalizeH="0" baseline="0" noProof="0" dirty="0" smtClean="0">
              <a:ln>
                <a:noFill/>
              </a:ln>
              <a:solidFill>
                <a:schemeClr val="tx1"/>
              </a:solidFill>
              <a:effectLst/>
              <a:uLnTx/>
              <a:uFillTx/>
              <a:latin typeface="Comic Sans MS" pitchFamily="66" charset="0"/>
              <a:ea typeface="+mj-ea"/>
              <a:cs typeface="+mj-cs"/>
            </a:endParaRPr>
          </a:p>
        </p:txBody>
      </p:sp>
      <p:grpSp>
        <p:nvGrpSpPr>
          <p:cNvPr id="11" name="Group 10"/>
          <p:cNvGrpSpPr/>
          <p:nvPr/>
        </p:nvGrpSpPr>
        <p:grpSpPr>
          <a:xfrm>
            <a:off x="-1" y="0"/>
            <a:ext cx="9144001" cy="6858001"/>
            <a:chOff x="-1" y="0"/>
            <a:chExt cx="9144001" cy="6858001"/>
          </a:xfrm>
        </p:grpSpPr>
        <p:sp>
          <p:nvSpPr>
            <p:cNvPr id="12" name="Rectangle 11"/>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517502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36538" y="2125663"/>
            <a:ext cx="4256087" cy="3381375"/>
            <a:chOff x="149" y="1339"/>
            <a:chExt cx="2681" cy="2130"/>
          </a:xfrm>
        </p:grpSpPr>
        <p:pic>
          <p:nvPicPr>
            <p:cNvPr id="9227" name="Picture 1"/>
            <p:cNvPicPr>
              <a:picLocks noChangeAspect="1"/>
            </p:cNvPicPr>
            <p:nvPr/>
          </p:nvPicPr>
          <p:blipFill>
            <a:blip r:embed="rId3" cstate="screen">
              <a:extLst>
                <a:ext uri="{28A0092B-C50C-407E-A947-70E740481C1C}">
                  <a14:useLocalDpi xmlns:a14="http://schemas.microsoft.com/office/drawing/2010/main"/>
                </a:ext>
              </a:extLst>
            </a:blip>
            <a:srcRect r="6897"/>
            <a:stretch>
              <a:fillRect/>
            </a:stretch>
          </p:blipFill>
          <p:spPr bwMode="auto">
            <a:xfrm>
              <a:off x="149" y="1339"/>
              <a:ext cx="2681" cy="1878"/>
            </a:xfrm>
            <a:prstGeom prst="rect">
              <a:avLst/>
            </a:prstGeom>
            <a:ln>
              <a:noFill/>
            </a:ln>
            <a:effectLst>
              <a:outerShdw blurRad="292100" dist="139700" dir="2700000" algn="tl" rotWithShape="0">
                <a:srgbClr val="333333">
                  <a:alpha val="65000"/>
                </a:srgbClr>
              </a:outerShdw>
            </a:effectLst>
          </p:spPr>
        </p:pic>
        <p:sp>
          <p:nvSpPr>
            <p:cNvPr id="9226" name="TextBox 7"/>
            <p:cNvSpPr txBox="1">
              <a:spLocks noChangeArrowheads="1"/>
            </p:cNvSpPr>
            <p:nvPr/>
          </p:nvSpPr>
          <p:spPr bwMode="auto">
            <a:xfrm>
              <a:off x="159" y="3217"/>
              <a:ext cx="2671" cy="252"/>
            </a:xfrm>
            <a:prstGeom prst="rect">
              <a:avLst/>
            </a:prstGeom>
            <a:solidFill>
              <a:srgbClr val="386A57"/>
            </a:solidFill>
            <a:ln w="9525">
              <a:noFill/>
              <a:miter lim="800000"/>
              <a:headEnd/>
              <a:tailEnd/>
            </a:ln>
          </p:spPr>
          <p:txBody>
            <a:bodyPr wrap="square">
              <a:spAutoFit/>
            </a:bodyPr>
            <a:lstStyle/>
            <a:p>
              <a:r>
                <a:rPr lang="en-GB" sz="2000" dirty="0">
                  <a:solidFill>
                    <a:schemeClr val="bg1"/>
                  </a:solidFill>
                  <a:latin typeface="Calibri" panose="020F0502020204030204" pitchFamily="34" charset="0"/>
                </a:rPr>
                <a:t>Free breathing</a:t>
              </a:r>
            </a:p>
          </p:txBody>
        </p:sp>
      </p:grpSp>
      <p:grpSp>
        <p:nvGrpSpPr>
          <p:cNvPr id="3" name="Group 13"/>
          <p:cNvGrpSpPr>
            <a:grpSpLocks/>
          </p:cNvGrpSpPr>
          <p:nvPr/>
        </p:nvGrpSpPr>
        <p:grpSpPr bwMode="auto">
          <a:xfrm>
            <a:off x="4716463" y="260351"/>
            <a:ext cx="3671961" cy="3064710"/>
            <a:chOff x="2971" y="164"/>
            <a:chExt cx="2621" cy="2160"/>
          </a:xfrm>
        </p:grpSpPr>
        <p:pic>
          <p:nvPicPr>
            <p:cNvPr id="922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 y="164"/>
              <a:ext cx="2621" cy="1878"/>
            </a:xfrm>
            <a:prstGeom prst="rect">
              <a:avLst/>
            </a:prstGeom>
            <a:ln>
              <a:noFill/>
            </a:ln>
            <a:effectLst>
              <a:outerShdw blurRad="292100" dist="139700" dir="2700000" algn="tl" rotWithShape="0">
                <a:srgbClr val="333333">
                  <a:alpha val="65000"/>
                </a:srgbClr>
              </a:outerShdw>
            </a:effectLst>
          </p:spPr>
        </p:pic>
        <p:sp>
          <p:nvSpPr>
            <p:cNvPr id="9225" name="TextBox 8"/>
            <p:cNvSpPr txBox="1">
              <a:spLocks noChangeArrowheads="1"/>
            </p:cNvSpPr>
            <p:nvPr/>
          </p:nvSpPr>
          <p:spPr bwMode="auto">
            <a:xfrm>
              <a:off x="2971" y="2042"/>
              <a:ext cx="2621" cy="282"/>
            </a:xfrm>
            <a:prstGeom prst="rect">
              <a:avLst/>
            </a:prstGeom>
            <a:solidFill>
              <a:srgbClr val="386A57"/>
            </a:solidFill>
            <a:ln w="9525">
              <a:noFill/>
              <a:miter lim="800000"/>
              <a:headEnd/>
              <a:tailEnd/>
            </a:ln>
          </p:spPr>
          <p:txBody>
            <a:bodyPr wrap="square">
              <a:spAutoFit/>
            </a:bodyPr>
            <a:lstStyle/>
            <a:p>
              <a:r>
                <a:rPr lang="en-GB" sz="2000" dirty="0">
                  <a:solidFill>
                    <a:schemeClr val="bg1"/>
                  </a:solidFill>
                  <a:latin typeface="Calibri" panose="020F0502020204030204" pitchFamily="34" charset="0"/>
                </a:rPr>
                <a:t>ABC_DIBH</a:t>
              </a:r>
            </a:p>
          </p:txBody>
        </p:sp>
      </p:grpSp>
      <p:grpSp>
        <p:nvGrpSpPr>
          <p:cNvPr id="4" name="Group 14"/>
          <p:cNvGrpSpPr>
            <a:grpSpLocks/>
          </p:cNvGrpSpPr>
          <p:nvPr/>
        </p:nvGrpSpPr>
        <p:grpSpPr bwMode="auto">
          <a:xfrm>
            <a:off x="4716463" y="3414714"/>
            <a:ext cx="3671962" cy="3006306"/>
            <a:chOff x="2971" y="2296"/>
            <a:chExt cx="2621" cy="2166"/>
          </a:xfrm>
        </p:grpSpPr>
        <p:pic>
          <p:nvPicPr>
            <p:cNvPr id="9222" name="Picture 5"/>
            <p:cNvPicPr>
              <a:picLocks noChangeAspect="1"/>
            </p:cNvPicPr>
            <p:nvPr/>
          </p:nvPicPr>
          <p:blipFill>
            <a:blip r:embed="rId5" cstate="screen">
              <a:extLst>
                <a:ext uri="{28A0092B-C50C-407E-A947-70E740481C1C}">
                  <a14:useLocalDpi xmlns:a14="http://schemas.microsoft.com/office/drawing/2010/main"/>
                </a:ext>
              </a:extLst>
            </a:blip>
            <a:srcRect r="4192"/>
            <a:stretch>
              <a:fillRect/>
            </a:stretch>
          </p:blipFill>
          <p:spPr bwMode="auto">
            <a:xfrm>
              <a:off x="2971" y="2296"/>
              <a:ext cx="2621" cy="1878"/>
            </a:xfrm>
            <a:prstGeom prst="rect">
              <a:avLst/>
            </a:prstGeom>
            <a:ln>
              <a:noFill/>
            </a:ln>
            <a:effectLst>
              <a:outerShdw blurRad="292100" dist="139700" dir="2700000" algn="tl" rotWithShape="0">
                <a:srgbClr val="333333">
                  <a:alpha val="65000"/>
                </a:srgbClr>
              </a:outerShdw>
            </a:effectLst>
          </p:spPr>
        </p:pic>
        <p:sp>
          <p:nvSpPr>
            <p:cNvPr id="9223" name="TextBox 8"/>
            <p:cNvSpPr txBox="1">
              <a:spLocks noChangeArrowheads="1"/>
            </p:cNvSpPr>
            <p:nvPr/>
          </p:nvSpPr>
          <p:spPr bwMode="auto">
            <a:xfrm>
              <a:off x="2971" y="4174"/>
              <a:ext cx="2621" cy="288"/>
            </a:xfrm>
            <a:prstGeom prst="rect">
              <a:avLst/>
            </a:prstGeom>
            <a:solidFill>
              <a:srgbClr val="386A57"/>
            </a:solidFill>
            <a:ln w="9525">
              <a:noFill/>
              <a:miter lim="800000"/>
              <a:headEnd/>
              <a:tailEnd/>
            </a:ln>
          </p:spPr>
          <p:txBody>
            <a:bodyPr wrap="square">
              <a:spAutoFit/>
            </a:bodyPr>
            <a:lstStyle/>
            <a:p>
              <a:r>
                <a:rPr lang="en-GB" sz="2000" dirty="0" err="1">
                  <a:solidFill>
                    <a:schemeClr val="bg1"/>
                  </a:solidFill>
                  <a:latin typeface="Calibri" panose="020F0502020204030204" pitchFamily="34" charset="0"/>
                </a:rPr>
                <a:t>v_DIBH</a:t>
              </a:r>
              <a:endParaRPr lang="en-GB" sz="2000" dirty="0">
                <a:solidFill>
                  <a:schemeClr val="bg1"/>
                </a:solidFill>
                <a:latin typeface="Calibri" panose="020F0502020204030204" pitchFamily="34" charset="0"/>
              </a:endParaRPr>
            </a:p>
          </p:txBody>
        </p:sp>
      </p:grpSp>
      <p:sp>
        <p:nvSpPr>
          <p:cNvPr id="9221" name="Text Box 15"/>
          <p:cNvSpPr txBox="1">
            <a:spLocks noChangeArrowheads="1"/>
          </p:cNvSpPr>
          <p:nvPr/>
        </p:nvSpPr>
        <p:spPr bwMode="auto">
          <a:xfrm>
            <a:off x="179512" y="116632"/>
            <a:ext cx="4464496" cy="1200329"/>
          </a:xfrm>
          <a:prstGeom prst="rect">
            <a:avLst/>
          </a:prstGeom>
          <a:noFill/>
          <a:ln w="9525">
            <a:noFill/>
            <a:miter lim="800000"/>
            <a:headEnd/>
            <a:tailEnd/>
          </a:ln>
        </p:spPr>
        <p:txBody>
          <a:bodyPr wrap="square">
            <a:spAutoFit/>
          </a:bodyPr>
          <a:lstStyle/>
          <a:p>
            <a:pPr>
              <a:spcBef>
                <a:spcPct val="50000"/>
              </a:spcBef>
            </a:pPr>
            <a:r>
              <a:rPr lang="en-GB" sz="3600" dirty="0" smtClean="0">
                <a:solidFill>
                  <a:srgbClr val="000000"/>
                </a:solidFill>
                <a:latin typeface="Tw Cen MT" panose="020B0602020104020603" pitchFamily="34" charset="0"/>
              </a:rPr>
              <a:t>Avoiding critical structures</a:t>
            </a:r>
            <a:endParaRPr lang="en-GB" sz="3600" dirty="0">
              <a:solidFill>
                <a:srgbClr val="000000"/>
              </a:solidFill>
              <a:latin typeface="Tw Cen MT" panose="020B0602020104020603" pitchFamily="34" charset="0"/>
            </a:endParaRPr>
          </a:p>
        </p:txBody>
      </p:sp>
      <p:grpSp>
        <p:nvGrpSpPr>
          <p:cNvPr id="12" name="Group 11"/>
          <p:cNvGrpSpPr/>
          <p:nvPr/>
        </p:nvGrpSpPr>
        <p:grpSpPr>
          <a:xfrm>
            <a:off x="-1" y="0"/>
            <a:ext cx="9144001" cy="6858001"/>
            <a:chOff x="-1" y="0"/>
            <a:chExt cx="9144001" cy="6858001"/>
          </a:xfrm>
        </p:grpSpPr>
        <p:sp>
          <p:nvSpPr>
            <p:cNvPr id="13" name="Rectangle 12"/>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9368693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a:bodyPr>
          <a:lstStyle/>
          <a:p>
            <a:r>
              <a:rPr lang="en-GB" sz="3600" dirty="0">
                <a:solidFill>
                  <a:srgbClr val="000000"/>
                </a:solidFill>
                <a:latin typeface="Tw Cen MT" panose="020B0602020104020603" pitchFamily="34" charset="0"/>
                <a:ea typeface="+mn-ea"/>
                <a:cs typeface="+mn-cs"/>
              </a:rPr>
              <a:t>Optimising therapeutic ratio</a:t>
            </a:r>
            <a:endParaRPr lang="en-US" sz="3600" dirty="0">
              <a:solidFill>
                <a:srgbClr val="000000"/>
              </a:solidFill>
              <a:latin typeface="Tw Cen MT" panose="020B0602020104020603" pitchFamily="34" charset="0"/>
              <a:ea typeface="+mn-ea"/>
              <a:cs typeface="+mn-cs"/>
            </a:endParaRPr>
          </a:p>
        </p:txBody>
      </p:sp>
      <p:sp>
        <p:nvSpPr>
          <p:cNvPr id="3" name="Content Placeholder 2"/>
          <p:cNvSpPr>
            <a:spLocks noGrp="1"/>
          </p:cNvSpPr>
          <p:nvPr>
            <p:ph idx="1"/>
          </p:nvPr>
        </p:nvSpPr>
        <p:spPr>
          <a:xfrm>
            <a:off x="457200" y="1844824"/>
            <a:ext cx="8229600" cy="4281339"/>
          </a:xfrm>
        </p:spPr>
        <p:txBody>
          <a:bodyPr>
            <a:normAutofit lnSpcReduction="10000"/>
          </a:bodyPr>
          <a:lstStyle/>
          <a:p>
            <a:pPr lvl="1">
              <a:buFont typeface="Wingdings" panose="05000000000000000000" pitchFamily="2" charset="2"/>
              <a:buChar char="v"/>
            </a:pPr>
            <a:r>
              <a:rPr lang="en-US" sz="2400" i="1" dirty="0"/>
              <a:t>Conform</a:t>
            </a:r>
            <a:r>
              <a:rPr lang="en-US" sz="2400" dirty="0"/>
              <a:t> dose to </a:t>
            </a:r>
            <a:r>
              <a:rPr lang="en-US" sz="2400" dirty="0" err="1"/>
              <a:t>tumour</a:t>
            </a:r>
            <a:r>
              <a:rPr lang="en-US" sz="2400" dirty="0"/>
              <a:t> &amp; away from normal </a:t>
            </a:r>
            <a:r>
              <a:rPr lang="en-US" sz="2400" dirty="0" smtClean="0"/>
              <a:t>tissues</a:t>
            </a:r>
          </a:p>
          <a:p>
            <a:pPr lvl="1">
              <a:buFont typeface="Wingdings" panose="05000000000000000000" pitchFamily="2" charset="2"/>
              <a:buChar char="v"/>
            </a:pPr>
            <a:endParaRPr lang="en-US" sz="2400" dirty="0"/>
          </a:p>
          <a:p>
            <a:pPr lvl="1">
              <a:buFont typeface="Wingdings" panose="05000000000000000000" pitchFamily="2" charset="2"/>
              <a:buChar char="v"/>
            </a:pPr>
            <a:r>
              <a:rPr lang="en-US" sz="3200" b="1" dirty="0"/>
              <a:t>Break up treatment into fractions to allow normal tissue to </a:t>
            </a:r>
            <a:r>
              <a:rPr lang="en-US" sz="3200" b="1" dirty="0" smtClean="0"/>
              <a:t>repair</a:t>
            </a:r>
          </a:p>
          <a:p>
            <a:pPr marL="457200" lvl="1" indent="0">
              <a:buNone/>
            </a:pPr>
            <a:endParaRPr lang="en-US" sz="2400" dirty="0" smtClean="0"/>
          </a:p>
          <a:p>
            <a:pPr lvl="1">
              <a:buFont typeface="Wingdings" panose="05000000000000000000" pitchFamily="2" charset="2"/>
              <a:buChar char="v"/>
            </a:pPr>
            <a:r>
              <a:rPr lang="en-US" sz="2400" dirty="0" smtClean="0"/>
              <a:t>Enhance </a:t>
            </a:r>
            <a:r>
              <a:rPr lang="en-US" sz="2400" dirty="0" err="1"/>
              <a:t>tumour</a:t>
            </a:r>
            <a:r>
              <a:rPr lang="en-US" sz="2400" dirty="0"/>
              <a:t> kill, or protect health cells, by combining drugs with RT </a:t>
            </a:r>
          </a:p>
          <a:p>
            <a:pPr marL="0" indent="0">
              <a:buNone/>
            </a:pPr>
            <a:r>
              <a:rPr lang="en-GB" dirty="0">
                <a:latin typeface="Comic Sans MS"/>
                <a:ea typeface="ＭＳ Ｐゴシック" charset="0"/>
                <a:cs typeface="Comic Sans MS"/>
              </a:rPr>
              <a:t/>
            </a:r>
            <a:br>
              <a:rPr lang="en-GB" dirty="0">
                <a:latin typeface="Comic Sans MS"/>
                <a:ea typeface="ＭＳ Ｐゴシック" charset="0"/>
                <a:cs typeface="Comic Sans MS"/>
              </a:rPr>
            </a:br>
            <a:endParaRPr lang="en-US" dirty="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3368395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
        <p:nvSpPr>
          <p:cNvPr id="17" name="TextBox 16"/>
          <p:cNvSpPr txBox="1"/>
          <p:nvPr/>
        </p:nvSpPr>
        <p:spPr>
          <a:xfrm>
            <a:off x="107504" y="44624"/>
            <a:ext cx="8784976" cy="769441"/>
          </a:xfrm>
          <a:prstGeom prst="rect">
            <a:avLst/>
          </a:prstGeom>
          <a:noFill/>
        </p:spPr>
        <p:txBody>
          <a:bodyPr wrap="square" rtlCol="0">
            <a:spAutoFit/>
          </a:bodyPr>
          <a:lstStyle/>
          <a:p>
            <a:r>
              <a:rPr lang="en-US" sz="4400" dirty="0" smtClean="0">
                <a:latin typeface="Tw Cen MT" panose="020B0602020104020603" pitchFamily="34" charset="0"/>
              </a:rPr>
              <a:t>RT Time and fractionation</a:t>
            </a:r>
            <a:endParaRPr lang="en-GB" sz="4400" dirty="0">
              <a:latin typeface="Tw Cen MT" panose="020B0602020104020603" pitchFamily="34" charset="0"/>
            </a:endParaRPr>
          </a:p>
        </p:txBody>
      </p:sp>
      <p:sp>
        <p:nvSpPr>
          <p:cNvPr id="18" name="TextBox 17"/>
          <p:cNvSpPr txBox="1"/>
          <p:nvPr/>
        </p:nvSpPr>
        <p:spPr>
          <a:xfrm>
            <a:off x="179512" y="908720"/>
            <a:ext cx="8568952" cy="923330"/>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t>Breaking treatment up into small daily treatments, and we see the following cell killing effect in the tumour cells (cell loss), depending on the speed with which they regrow (repopulate) between treatments</a:t>
            </a:r>
            <a:endParaRPr lang="en-GB"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672" y="1832050"/>
            <a:ext cx="3096344" cy="331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179512" y="5229200"/>
            <a:ext cx="8568952" cy="1200329"/>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t>In contrast, normal tissues won’t regrow much at all , but they will repair most of the DNA damage between treatments</a:t>
            </a:r>
          </a:p>
          <a:p>
            <a:pPr marL="285750" indent="-285750">
              <a:buFont typeface="Wingdings" panose="05000000000000000000" pitchFamily="2" charset="2"/>
              <a:buChar char="v"/>
            </a:pPr>
            <a:r>
              <a:rPr lang="en-US" i="1" dirty="0" smtClean="0"/>
              <a:t>This is why most radiotherapy is given as a 6-7 week course of radiotherapy treatment</a:t>
            </a:r>
            <a:r>
              <a:rPr lang="en-GB" i="1" dirty="0"/>
              <a:t> </a:t>
            </a:r>
            <a:r>
              <a:rPr lang="en-GB" i="1" dirty="0" smtClean="0"/>
              <a:t>fractions</a:t>
            </a:r>
            <a:endParaRPr lang="en-US" i="1" dirty="0" smtClean="0"/>
          </a:p>
        </p:txBody>
      </p:sp>
    </p:spTree>
    <p:extLst>
      <p:ext uri="{BB962C8B-B14F-4D97-AF65-F5344CB8AC3E}">
        <p14:creationId xmlns:p14="http://schemas.microsoft.com/office/powerpoint/2010/main" val="1853834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a:bodyPr>
          <a:lstStyle/>
          <a:p>
            <a:r>
              <a:rPr lang="en-GB" dirty="0">
                <a:latin typeface="Tw Cen MT" panose="020B0602020104020603" pitchFamily="34" charset="0"/>
                <a:ea typeface="+mn-ea"/>
                <a:cs typeface="+mn-cs"/>
              </a:rPr>
              <a:t>Optimising therapeutic ratio</a:t>
            </a:r>
            <a:endParaRPr lang="en-US" dirty="0">
              <a:latin typeface="Tw Cen MT" panose="020B0602020104020603" pitchFamily="34" charset="0"/>
              <a:ea typeface="+mn-ea"/>
              <a:cs typeface="+mn-cs"/>
            </a:endParaRPr>
          </a:p>
        </p:txBody>
      </p:sp>
      <p:sp>
        <p:nvSpPr>
          <p:cNvPr id="3" name="Content Placeholder 2"/>
          <p:cNvSpPr>
            <a:spLocks noGrp="1"/>
          </p:cNvSpPr>
          <p:nvPr>
            <p:ph idx="1"/>
          </p:nvPr>
        </p:nvSpPr>
        <p:spPr>
          <a:xfrm>
            <a:off x="457200" y="1844824"/>
            <a:ext cx="8229600" cy="4281339"/>
          </a:xfrm>
        </p:spPr>
        <p:txBody>
          <a:bodyPr>
            <a:normAutofit lnSpcReduction="10000"/>
          </a:bodyPr>
          <a:lstStyle/>
          <a:p>
            <a:pPr lvl="1">
              <a:buFont typeface="Wingdings" panose="05000000000000000000" pitchFamily="2" charset="2"/>
              <a:buChar char="v"/>
            </a:pPr>
            <a:r>
              <a:rPr lang="en-US" sz="2400" i="1" dirty="0"/>
              <a:t>Conform</a:t>
            </a:r>
            <a:r>
              <a:rPr lang="en-US" sz="2400" dirty="0"/>
              <a:t> dose to </a:t>
            </a:r>
            <a:r>
              <a:rPr lang="en-US" sz="2400" dirty="0" err="1"/>
              <a:t>tumour</a:t>
            </a:r>
            <a:r>
              <a:rPr lang="en-US" sz="2400" dirty="0"/>
              <a:t> &amp; away from normal </a:t>
            </a:r>
            <a:r>
              <a:rPr lang="en-US" sz="2400" dirty="0" smtClean="0"/>
              <a:t>tissues</a:t>
            </a:r>
          </a:p>
          <a:p>
            <a:pPr lvl="1">
              <a:buFont typeface="Wingdings" panose="05000000000000000000" pitchFamily="2" charset="2"/>
              <a:buChar char="v"/>
            </a:pPr>
            <a:endParaRPr lang="en-US" sz="2400" dirty="0"/>
          </a:p>
          <a:p>
            <a:pPr lvl="1">
              <a:buFont typeface="Wingdings" panose="05000000000000000000" pitchFamily="2" charset="2"/>
              <a:buChar char="v"/>
            </a:pPr>
            <a:r>
              <a:rPr lang="en-US" sz="2400" dirty="0"/>
              <a:t>Break up treatment into fractions to allow normal tissue to </a:t>
            </a:r>
            <a:r>
              <a:rPr lang="en-US" sz="2400" dirty="0" smtClean="0"/>
              <a:t>repair</a:t>
            </a:r>
          </a:p>
          <a:p>
            <a:pPr marL="457200" lvl="1" indent="0">
              <a:buNone/>
            </a:pPr>
            <a:endParaRPr lang="en-US" sz="2400" dirty="0" smtClean="0"/>
          </a:p>
          <a:p>
            <a:pPr lvl="1">
              <a:buFont typeface="Wingdings" panose="05000000000000000000" pitchFamily="2" charset="2"/>
              <a:buChar char="v"/>
            </a:pPr>
            <a:r>
              <a:rPr lang="en-US" sz="3200" b="1" dirty="0" smtClean="0"/>
              <a:t>Enhance </a:t>
            </a:r>
            <a:r>
              <a:rPr lang="en-US" sz="3200" b="1" dirty="0" err="1"/>
              <a:t>tumour</a:t>
            </a:r>
            <a:r>
              <a:rPr lang="en-US" sz="3200" b="1" dirty="0"/>
              <a:t> kill, or protect health cells, by combining drugs with RT </a:t>
            </a:r>
          </a:p>
          <a:p>
            <a:pPr marL="0" indent="0">
              <a:buNone/>
            </a:pPr>
            <a:r>
              <a:rPr lang="en-GB" b="1" dirty="0">
                <a:latin typeface="Comic Sans MS"/>
                <a:ea typeface="ＭＳ Ｐゴシック" charset="0"/>
                <a:cs typeface="Comic Sans MS"/>
              </a:rPr>
              <a:t/>
            </a:r>
            <a:br>
              <a:rPr lang="en-GB" b="1" dirty="0">
                <a:latin typeface="Comic Sans MS"/>
                <a:ea typeface="ＭＳ Ｐゴシック" charset="0"/>
                <a:cs typeface="Comic Sans MS"/>
              </a:rPr>
            </a:br>
            <a:endParaRPr lang="en-US" b="1" dirty="0"/>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336839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US" dirty="0" smtClean="0">
                <a:latin typeface="Tw Cen MT" panose="020B0602020104020603" pitchFamily="34" charset="0"/>
              </a:rPr>
              <a:t>Chemo-radiation for cervix cancer</a:t>
            </a:r>
            <a:endParaRPr lang="en-US" dirty="0">
              <a:latin typeface="Tw Cen MT" panose="020B0602020104020603" pitchFamily="34" charset="0"/>
            </a:endParaRPr>
          </a:p>
        </p:txBody>
      </p:sp>
      <p:sp>
        <p:nvSpPr>
          <p:cNvPr id="3" name="Content Placeholder 2"/>
          <p:cNvSpPr>
            <a:spLocks noGrp="1"/>
          </p:cNvSpPr>
          <p:nvPr>
            <p:ph idx="1"/>
          </p:nvPr>
        </p:nvSpPr>
        <p:spPr>
          <a:xfrm>
            <a:off x="457200" y="1124744"/>
            <a:ext cx="8229600" cy="1224136"/>
          </a:xfrm>
        </p:spPr>
        <p:txBody>
          <a:bodyPr>
            <a:normAutofit/>
          </a:bodyPr>
          <a:lstStyle/>
          <a:p>
            <a:pPr>
              <a:buFont typeface="Wingdings" panose="05000000000000000000" pitchFamily="2" charset="2"/>
              <a:buChar char="v"/>
            </a:pPr>
            <a:r>
              <a:rPr lang="en-GB" sz="2400" dirty="0"/>
              <a:t>Addition of chemotherapy to radiotherapy significantly improves 5-year survival</a:t>
            </a:r>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graphicFrame>
        <p:nvGraphicFramePr>
          <p:cNvPr id="11" name="Content Placeholder 3"/>
          <p:cNvGraphicFramePr>
            <a:graphicFrameLocks/>
          </p:cNvGraphicFramePr>
          <p:nvPr>
            <p:extLst>
              <p:ext uri="{D42A27DB-BD31-4B8C-83A1-F6EECF244321}">
                <p14:modId xmlns:p14="http://schemas.microsoft.com/office/powerpoint/2010/main" val="1862263084"/>
              </p:ext>
            </p:extLst>
          </p:nvPr>
        </p:nvGraphicFramePr>
        <p:xfrm>
          <a:off x="382414" y="2132856"/>
          <a:ext cx="8379172" cy="3474720"/>
        </p:xfrm>
        <a:graphic>
          <a:graphicData uri="http://schemas.openxmlformats.org/drawingml/2006/table">
            <a:tbl>
              <a:tblPr firstRow="1" bandRow="1">
                <a:tableStyleId>{7DF18680-E054-41AD-8BC1-D1AEF772440D}</a:tableStyleId>
              </a:tblPr>
              <a:tblGrid>
                <a:gridCol w="1863581"/>
                <a:gridCol w="1240536"/>
                <a:gridCol w="1240536"/>
                <a:gridCol w="1395603"/>
                <a:gridCol w="1395603"/>
                <a:gridCol w="1243313"/>
              </a:tblGrid>
              <a:tr h="0">
                <a:tc>
                  <a:txBody>
                    <a:bodyPr/>
                    <a:lstStyle/>
                    <a:p>
                      <a:pPr algn="ctr"/>
                      <a:r>
                        <a:rPr lang="en-GB" sz="2400" dirty="0" smtClean="0"/>
                        <a:t>Metaanalysis</a:t>
                      </a:r>
                      <a:endParaRPr lang="en-GB" sz="2400" dirty="0">
                        <a:latin typeface="Arial Narrow" pitchFamily="34" charset="0"/>
                      </a:endParaRPr>
                    </a:p>
                  </a:txBody>
                  <a:tcPr anchor="ctr"/>
                </a:tc>
                <a:tc>
                  <a:txBody>
                    <a:bodyPr/>
                    <a:lstStyle/>
                    <a:p>
                      <a:pPr algn="ctr"/>
                      <a:r>
                        <a:rPr lang="en-GB" sz="2400" dirty="0" smtClean="0"/>
                        <a:t>Trials</a:t>
                      </a:r>
                      <a:endParaRPr lang="en-GB" sz="2400" dirty="0">
                        <a:latin typeface="Arial Narrow" pitchFamily="34" charset="0"/>
                      </a:endParaRPr>
                    </a:p>
                  </a:txBody>
                  <a:tcPr anchor="ctr"/>
                </a:tc>
                <a:tc>
                  <a:txBody>
                    <a:bodyPr/>
                    <a:lstStyle/>
                    <a:p>
                      <a:pPr algn="ctr"/>
                      <a:r>
                        <a:rPr lang="en-GB" sz="2400" dirty="0" smtClean="0"/>
                        <a:t>Patients</a:t>
                      </a:r>
                      <a:endParaRPr lang="en-GB" sz="2400" dirty="0">
                        <a:latin typeface="Arial Narrow"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aseline="0" dirty="0" smtClean="0"/>
                        <a:t>Increase</a:t>
                      </a:r>
                      <a:endParaRPr lang="en-GB" sz="2400" b="1" dirty="0">
                        <a:latin typeface="Arial Narrow" pitchFamily="34" charset="0"/>
                      </a:endParaRPr>
                    </a:p>
                  </a:txBody>
                  <a:tcPr anchor="ctr"/>
                </a:tc>
                <a:tc>
                  <a:txBody>
                    <a:bodyPr/>
                    <a:lstStyle/>
                    <a:p>
                      <a:pPr algn="ctr"/>
                      <a:r>
                        <a:rPr lang="en-GB" sz="2400" dirty="0" smtClean="0"/>
                        <a:t>HR</a:t>
                      </a:r>
                      <a:endParaRPr lang="en-GB" sz="2400" dirty="0">
                        <a:latin typeface="Arial Narrow" pitchFamily="34" charset="0"/>
                      </a:endParaRPr>
                    </a:p>
                  </a:txBody>
                  <a:tcPr anchor="ctr"/>
                </a:tc>
                <a:tc>
                  <a:txBody>
                    <a:bodyPr/>
                    <a:lstStyle/>
                    <a:p>
                      <a:pPr algn="ctr"/>
                      <a:r>
                        <a:rPr lang="en-GB" sz="2400" dirty="0" smtClean="0"/>
                        <a:t>p value</a:t>
                      </a:r>
                      <a:endParaRPr lang="en-GB" sz="2400" dirty="0">
                        <a:latin typeface="Arial Narrow" pitchFamily="34" charset="0"/>
                      </a:endParaRPr>
                    </a:p>
                  </a:txBody>
                  <a:tcPr anchor="ctr"/>
                </a:tc>
              </a:tr>
              <a:tr h="900000">
                <a:tc>
                  <a:txBody>
                    <a:bodyPr/>
                    <a:lstStyle/>
                    <a:p>
                      <a:pPr algn="ctr"/>
                      <a:r>
                        <a:rPr lang="en-GB" sz="2400" dirty="0" smtClean="0"/>
                        <a:t>2001 (2005) </a:t>
                      </a:r>
                      <a:endParaRPr lang="en-GB" sz="2400" dirty="0">
                        <a:latin typeface="Arial Narrow" pitchFamily="34" charset="0"/>
                      </a:endParaRPr>
                    </a:p>
                  </a:txBody>
                  <a:tcPr anchor="ctr"/>
                </a:tc>
                <a:tc>
                  <a:txBody>
                    <a:bodyPr/>
                    <a:lstStyle/>
                    <a:p>
                      <a:pPr algn="ctr"/>
                      <a:r>
                        <a:rPr lang="en-GB" sz="2400" dirty="0" smtClean="0"/>
                        <a:t>24</a:t>
                      </a:r>
                      <a:endParaRPr lang="en-GB" sz="2400" dirty="0">
                        <a:latin typeface="Arial Narrow" pitchFamily="34" charset="0"/>
                      </a:endParaRPr>
                    </a:p>
                  </a:txBody>
                  <a:tcPr anchor="ctr"/>
                </a:tc>
                <a:tc>
                  <a:txBody>
                    <a:bodyPr/>
                    <a:lstStyle/>
                    <a:p>
                      <a:pPr algn="ctr"/>
                      <a:r>
                        <a:rPr lang="en-GB" sz="2400" dirty="0" smtClean="0">
                          <a:effectLst/>
                        </a:rPr>
                        <a:t>4921</a:t>
                      </a:r>
                      <a:endParaRPr lang="en-GB" sz="2400" dirty="0">
                        <a:latin typeface="Arial Narrow" pitchFamily="34" charset="0"/>
                      </a:endParaRPr>
                    </a:p>
                  </a:txBody>
                  <a:tcPr anchor="ctr"/>
                </a:tc>
                <a:tc>
                  <a:txBody>
                    <a:bodyPr/>
                    <a:lstStyle/>
                    <a:p>
                      <a:pPr algn="ctr"/>
                      <a:r>
                        <a:rPr lang="en-GB" sz="2400" dirty="0" smtClean="0"/>
                        <a:t>10%</a:t>
                      </a:r>
                    </a:p>
                    <a:p>
                      <a:pPr algn="ctr"/>
                      <a:r>
                        <a:rPr lang="en-GB" sz="1800" u="none" strike="noStrike" kern="1200" baseline="0" dirty="0" smtClean="0"/>
                        <a:t>(7 to 13%)</a:t>
                      </a:r>
                      <a:endParaRPr lang="en-GB" sz="2400" dirty="0">
                        <a:latin typeface="Arial Narrow" pitchFamily="34" charset="0"/>
                      </a:endParaRPr>
                    </a:p>
                  </a:txBody>
                  <a:tcPr anchor="ctr"/>
                </a:tc>
                <a:tc>
                  <a:txBody>
                    <a:bodyPr/>
                    <a:lstStyle/>
                    <a:p>
                      <a:pPr algn="ctr"/>
                      <a:r>
                        <a:rPr lang="en-GB" sz="2400" u="none" strike="noStrike" kern="1200" baseline="0" dirty="0" smtClean="0"/>
                        <a:t>0.69</a:t>
                      </a:r>
                    </a:p>
                    <a:p>
                      <a:pPr algn="ctr"/>
                      <a:r>
                        <a:rPr lang="en-GB" sz="1800" u="none" strike="noStrike" kern="1200" baseline="0" dirty="0" smtClean="0"/>
                        <a:t>(0.61 to 0.77)</a:t>
                      </a:r>
                      <a:endParaRPr lang="en-GB" sz="2400" dirty="0">
                        <a:latin typeface="Arial Narrow" pitchFamily="34" charset="0"/>
                      </a:endParaRPr>
                    </a:p>
                  </a:txBody>
                  <a:tcPr anchor="ctr"/>
                </a:tc>
                <a:tc>
                  <a:txBody>
                    <a:bodyPr/>
                    <a:lstStyle/>
                    <a:p>
                      <a:pPr algn="r"/>
                      <a:r>
                        <a:rPr lang="en-GB" sz="2400" u="none" strike="noStrike" kern="1200" baseline="0" dirty="0" smtClean="0"/>
                        <a:t>&lt;0.00001</a:t>
                      </a:r>
                      <a:endParaRPr lang="en-GB" sz="2400" dirty="0">
                        <a:latin typeface="Arial Narrow" pitchFamily="34" charset="0"/>
                      </a:endParaRPr>
                    </a:p>
                  </a:txBody>
                  <a:tcPr anchor="ctr"/>
                </a:tc>
              </a:tr>
              <a:tr h="900000">
                <a:tc>
                  <a:txBody>
                    <a:bodyPr/>
                    <a:lstStyle/>
                    <a:p>
                      <a:pPr algn="ctr"/>
                      <a:r>
                        <a:rPr lang="en-GB" sz="2400" dirty="0" smtClean="0"/>
                        <a:t>2002</a:t>
                      </a:r>
                      <a:endParaRPr lang="en-GB" sz="2400" dirty="0">
                        <a:latin typeface="Arial Narrow" pitchFamily="34" charset="0"/>
                      </a:endParaRPr>
                    </a:p>
                  </a:txBody>
                  <a:tcPr anchor="ctr"/>
                </a:tc>
                <a:tc>
                  <a:txBody>
                    <a:bodyPr/>
                    <a:lstStyle/>
                    <a:p>
                      <a:pPr algn="ctr"/>
                      <a:r>
                        <a:rPr lang="en-GB" sz="2400" dirty="0" smtClean="0"/>
                        <a:t>8</a:t>
                      </a:r>
                      <a:endParaRPr lang="en-GB" sz="2400" dirty="0">
                        <a:latin typeface="Arial Narrow" pitchFamily="34" charset="0"/>
                      </a:endParaRPr>
                    </a:p>
                  </a:txBody>
                  <a:tcPr anchor="ctr"/>
                </a:tc>
                <a:tc>
                  <a:txBody>
                    <a:bodyPr/>
                    <a:lstStyle/>
                    <a:p>
                      <a:pPr algn="ctr"/>
                      <a:r>
                        <a:rPr lang="en-GB" sz="2400" dirty="0" smtClean="0"/>
                        <a:t>1065</a:t>
                      </a:r>
                      <a:endParaRPr lang="en-GB" sz="2400" dirty="0">
                        <a:latin typeface="Arial Narrow" pitchFamily="34" charset="0"/>
                      </a:endParaRPr>
                    </a:p>
                  </a:txBody>
                  <a:tcPr anchor="ctr"/>
                </a:tc>
                <a:tc>
                  <a:txBody>
                    <a:bodyPr/>
                    <a:lstStyle/>
                    <a:p>
                      <a:endParaRPr lang="en-GB" sz="2400" dirty="0">
                        <a:latin typeface="Arial Narrow" pitchFamily="34" charset="0"/>
                      </a:endParaRPr>
                    </a:p>
                  </a:txBody>
                  <a:tcPr anchor="ctr"/>
                </a:tc>
                <a:tc>
                  <a:txBody>
                    <a:bodyPr/>
                    <a:lstStyle/>
                    <a:p>
                      <a:pPr algn="ctr"/>
                      <a:r>
                        <a:rPr lang="en-GB" sz="2400" u="none" strike="noStrike" kern="1200" baseline="0" dirty="0" smtClean="0"/>
                        <a:t>0.74</a:t>
                      </a:r>
                    </a:p>
                    <a:p>
                      <a:pPr algn="ctr"/>
                      <a:r>
                        <a:rPr lang="en-GB" sz="1800" u="none" strike="noStrike" kern="1200" baseline="0" dirty="0" smtClean="0"/>
                        <a:t>(0.64 to 0.86)</a:t>
                      </a:r>
                      <a:endParaRPr lang="en-GB" sz="2400" b="0" dirty="0">
                        <a:latin typeface="Arial Narrow" pitchFamily="34" charset="0"/>
                      </a:endParaRPr>
                    </a:p>
                  </a:txBody>
                  <a:tcPr anchor="ctr"/>
                </a:tc>
                <a:tc>
                  <a:txBody>
                    <a:bodyPr/>
                    <a:lstStyle/>
                    <a:p>
                      <a:pPr algn="r"/>
                      <a:r>
                        <a:rPr lang="en-GB" sz="2400" dirty="0" smtClean="0"/>
                        <a:t>0.00006</a:t>
                      </a:r>
                      <a:endParaRPr lang="en-GB" sz="2400" dirty="0">
                        <a:latin typeface="Arial Narrow" pitchFamily="34" charset="0"/>
                      </a:endParaRPr>
                    </a:p>
                  </a:txBody>
                  <a:tcPr anchor="ctr"/>
                </a:tc>
              </a:tr>
              <a:tr h="900000">
                <a:tc>
                  <a:txBody>
                    <a:bodyPr/>
                    <a:lstStyle/>
                    <a:p>
                      <a:pPr algn="ctr"/>
                      <a:r>
                        <a:rPr lang="en-GB" sz="2400" dirty="0" smtClean="0"/>
                        <a:t>2008</a:t>
                      </a:r>
                      <a:endParaRPr lang="en-GB" sz="2400" dirty="0">
                        <a:latin typeface="Arial Narrow" pitchFamily="34" charset="0"/>
                      </a:endParaRPr>
                    </a:p>
                  </a:txBody>
                  <a:tcPr anchor="ctr"/>
                </a:tc>
                <a:tc>
                  <a:txBody>
                    <a:bodyPr/>
                    <a:lstStyle/>
                    <a:p>
                      <a:pPr algn="ctr"/>
                      <a:r>
                        <a:rPr lang="en-GB" sz="2400" dirty="0" smtClean="0"/>
                        <a:t>13</a:t>
                      </a:r>
                      <a:endParaRPr lang="en-GB" sz="2400" dirty="0">
                        <a:latin typeface="Arial Narrow" pitchFamily="34" charset="0"/>
                      </a:endParaRPr>
                    </a:p>
                  </a:txBody>
                  <a:tcPr anchor="ctr"/>
                </a:tc>
                <a:tc>
                  <a:txBody>
                    <a:bodyPr/>
                    <a:lstStyle/>
                    <a:p>
                      <a:pPr algn="ctr"/>
                      <a:r>
                        <a:rPr lang="en-GB" sz="2400" u="none" strike="noStrike" kern="1200" baseline="0" dirty="0" smtClean="0"/>
                        <a:t>3104</a:t>
                      </a:r>
                      <a:endParaRPr lang="en-GB" sz="2400" dirty="0">
                        <a:latin typeface="Arial Narrow" pitchFamily="34" charset="0"/>
                      </a:endParaRPr>
                    </a:p>
                  </a:txBody>
                  <a:tcPr anchor="ctr"/>
                </a:tc>
                <a:tc>
                  <a:txBody>
                    <a:bodyPr/>
                    <a:lstStyle/>
                    <a:p>
                      <a:pPr algn="ctr"/>
                      <a:r>
                        <a:rPr lang="en-GB" sz="2400" dirty="0" smtClean="0"/>
                        <a:t>6%</a:t>
                      </a:r>
                      <a:endParaRPr lang="en-GB" sz="2400" dirty="0">
                        <a:latin typeface="Arial Narrow" pitchFamily="34" charset="0"/>
                      </a:endParaRPr>
                    </a:p>
                  </a:txBody>
                  <a:tcPr anchor="ctr"/>
                </a:tc>
                <a:tc>
                  <a:txBody>
                    <a:bodyPr/>
                    <a:lstStyle/>
                    <a:p>
                      <a:pPr algn="ctr"/>
                      <a:r>
                        <a:rPr lang="en-GB" sz="2400" u="none" strike="noStrike" kern="1200" baseline="0" dirty="0" smtClean="0"/>
                        <a:t>0.81</a:t>
                      </a:r>
                    </a:p>
                    <a:p>
                      <a:pPr algn="ctr"/>
                      <a:r>
                        <a:rPr lang="en-GB" sz="1800" u="none" strike="noStrike" kern="1200" baseline="0" dirty="0" smtClean="0"/>
                        <a:t>(0.71 to 0.91)</a:t>
                      </a:r>
                      <a:endParaRPr lang="en-GB" sz="1800" dirty="0" smtClean="0">
                        <a:latin typeface="Arial Narrow" pitchFamily="34" charset="0"/>
                      </a:endParaRPr>
                    </a:p>
                  </a:txBody>
                  <a:tcPr anchor="ctr"/>
                </a:tc>
                <a:tc>
                  <a:txBody>
                    <a:bodyPr/>
                    <a:lstStyle/>
                    <a:p>
                      <a:pPr algn="r"/>
                      <a:r>
                        <a:rPr lang="en-GB" sz="2400" dirty="0" smtClean="0"/>
                        <a:t>0.0006</a:t>
                      </a:r>
                      <a:endParaRPr lang="en-GB" sz="2400" dirty="0">
                        <a:latin typeface="Arial Narrow" pitchFamily="34" charset="0"/>
                      </a:endParaRPr>
                    </a:p>
                  </a:txBody>
                  <a:tcPr anchor="ctr"/>
                </a:tc>
              </a:tr>
            </a:tbl>
          </a:graphicData>
        </a:graphic>
      </p:graphicFrame>
    </p:spTree>
    <p:extLst>
      <p:ext uri="{BB962C8B-B14F-4D97-AF65-F5344CB8AC3E}">
        <p14:creationId xmlns:p14="http://schemas.microsoft.com/office/powerpoint/2010/main" val="172007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Text Box 4"/>
          <p:cNvSpPr txBox="1">
            <a:spLocks noChangeArrowheads="1"/>
          </p:cNvSpPr>
          <p:nvPr/>
        </p:nvSpPr>
        <p:spPr bwMode="auto">
          <a:xfrm>
            <a:off x="251520" y="1196752"/>
            <a:ext cx="87472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buFont typeface="Wingdings" panose="05000000000000000000" pitchFamily="2" charset="2"/>
              <a:buChar char="v"/>
            </a:pPr>
            <a:r>
              <a:rPr lang="en-GB" sz="3200" dirty="0" smtClean="0">
                <a:latin typeface="Calibri" panose="020F0502020204030204" pitchFamily="34" charset="0"/>
                <a:cs typeface="Comic Sans MS"/>
              </a:rPr>
              <a:t> ~ </a:t>
            </a:r>
            <a:r>
              <a:rPr lang="en-GB" sz="3200" dirty="0">
                <a:latin typeface="Calibri" panose="020F0502020204030204" pitchFamily="34" charset="0"/>
                <a:cs typeface="Comic Sans MS"/>
              </a:rPr>
              <a:t>40% </a:t>
            </a:r>
            <a:r>
              <a:rPr lang="en-GB" sz="3200" dirty="0" smtClean="0">
                <a:latin typeface="Calibri" panose="020F0502020204030204" pitchFamily="34" charset="0"/>
                <a:cs typeface="Comic Sans MS"/>
              </a:rPr>
              <a:t>of people will </a:t>
            </a:r>
            <a:r>
              <a:rPr lang="en-GB" sz="3200" dirty="0">
                <a:latin typeface="Calibri" panose="020F0502020204030204" pitchFamily="34" charset="0"/>
                <a:cs typeface="Comic Sans MS"/>
              </a:rPr>
              <a:t>develop </a:t>
            </a:r>
            <a:r>
              <a:rPr lang="en-GB" sz="3200" dirty="0" smtClean="0">
                <a:latin typeface="Calibri" panose="020F0502020204030204" pitchFamily="34" charset="0"/>
                <a:cs typeface="Comic Sans MS"/>
              </a:rPr>
              <a:t>cancer</a:t>
            </a:r>
            <a:endParaRPr lang="en-GB" sz="3200" dirty="0">
              <a:latin typeface="Calibri" panose="020F0502020204030204" pitchFamily="34" charset="0"/>
              <a:cs typeface="Comic Sans MS"/>
            </a:endParaRPr>
          </a:p>
          <a:p>
            <a:pPr marL="457200" indent="-457200">
              <a:buFont typeface="Wingdings" panose="05000000000000000000" pitchFamily="2" charset="2"/>
              <a:buChar char="v"/>
            </a:pPr>
            <a:r>
              <a:rPr lang="en-GB" sz="3200" dirty="0">
                <a:latin typeface="Calibri" panose="020F0502020204030204" pitchFamily="34" charset="0"/>
                <a:cs typeface="Comic Sans MS"/>
              </a:rPr>
              <a:t> 50% will require </a:t>
            </a:r>
            <a:r>
              <a:rPr lang="en-GB" sz="3200" dirty="0" smtClean="0">
                <a:latin typeface="Calibri" panose="020F0502020204030204" pitchFamily="34" charset="0"/>
                <a:cs typeface="Comic Sans MS"/>
              </a:rPr>
              <a:t>RT </a:t>
            </a:r>
            <a:endParaRPr lang="en-GB" sz="3200" dirty="0">
              <a:latin typeface="Calibri" panose="020F0502020204030204" pitchFamily="34" charset="0"/>
              <a:cs typeface="Comic Sans MS"/>
            </a:endParaRPr>
          </a:p>
          <a:p>
            <a:pPr marL="457200" indent="-457200">
              <a:buFont typeface="Wingdings" panose="05000000000000000000" pitchFamily="2" charset="2"/>
              <a:buChar char="v"/>
            </a:pPr>
            <a:r>
              <a:rPr lang="en-GB" sz="3200" dirty="0" smtClean="0">
                <a:latin typeface="Calibri" panose="020F0502020204030204" pitchFamily="34" charset="0"/>
                <a:cs typeface="Comic Sans MS"/>
              </a:rPr>
              <a:t> Of </a:t>
            </a:r>
            <a:r>
              <a:rPr lang="en-GB" sz="3200" dirty="0">
                <a:latin typeface="Calibri" panose="020F0502020204030204" pitchFamily="34" charset="0"/>
                <a:cs typeface="Comic Sans MS"/>
              </a:rPr>
              <a:t>which 60% is </a:t>
            </a:r>
            <a:r>
              <a:rPr lang="en-GB" sz="3200" dirty="0" smtClean="0">
                <a:latin typeface="Calibri" panose="020F0502020204030204" pitchFamily="34" charset="0"/>
                <a:cs typeface="Comic Sans MS"/>
              </a:rPr>
              <a:t>curative</a:t>
            </a:r>
          </a:p>
          <a:p>
            <a:endParaRPr lang="en-GB" sz="3200" dirty="0" smtClean="0">
              <a:latin typeface="Comic Sans MS"/>
              <a:cs typeface="Comic Sans MS"/>
            </a:endParaRPr>
          </a:p>
        </p:txBody>
      </p:sp>
      <p:sp>
        <p:nvSpPr>
          <p:cNvPr id="27651" name="Rectangle 2"/>
          <p:cNvSpPr>
            <a:spLocks noChangeArrowheads="1"/>
          </p:cNvSpPr>
          <p:nvPr/>
        </p:nvSpPr>
        <p:spPr bwMode="auto">
          <a:xfrm>
            <a:off x="250825" y="116632"/>
            <a:ext cx="8642350" cy="80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ctr" defTabSz="762000"/>
            <a:r>
              <a:rPr lang="en-GB" sz="4400" dirty="0" smtClean="0">
                <a:latin typeface="Tw Cen MT" panose="020B0602020104020603" pitchFamily="34" charset="0"/>
                <a:cs typeface="Comic Sans MS"/>
              </a:rPr>
              <a:t>RT </a:t>
            </a:r>
            <a:r>
              <a:rPr lang="en-GB" sz="4400" dirty="0">
                <a:latin typeface="Tw Cen MT" panose="020B0602020104020603" pitchFamily="34" charset="0"/>
                <a:cs typeface="Comic Sans MS"/>
              </a:rPr>
              <a:t>can cure cancer</a:t>
            </a:r>
          </a:p>
        </p:txBody>
      </p:sp>
      <p:pic>
        <p:nvPicPr>
          <p:cNvPr id="5" name="Picture 3" descr="CURES1"/>
          <p:cNvPicPr>
            <a:picLocks noChangeAspect="1" noChangeArrowheads="1"/>
          </p:cNvPicPr>
          <p:nvPr/>
        </p:nvPicPr>
        <p:blipFill>
          <a:blip r:embed="rId3" cstate="screen">
            <a:extLst>
              <a:ext uri="{28A0092B-C50C-407E-A947-70E740481C1C}">
                <a14:useLocalDpi xmlns:a14="http://schemas.microsoft.com/office/drawing/2010/main"/>
              </a:ext>
            </a:extLst>
          </a:blip>
          <a:srcRect t="-1560"/>
          <a:stretch>
            <a:fillRect/>
          </a:stretch>
        </p:blipFill>
        <p:spPr bwMode="auto">
          <a:xfrm>
            <a:off x="2248880" y="2780928"/>
            <a:ext cx="4752528" cy="364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 y="0"/>
            <a:ext cx="9144001" cy="6858001"/>
            <a:chOff x="-1" y="0"/>
            <a:chExt cx="9144001" cy="6858001"/>
          </a:xfrm>
        </p:grpSpPr>
        <p:sp>
          <p:nvSpPr>
            <p:cNvPr id="7" name="Rectangle 6"/>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7189100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042988" y="2636838"/>
            <a:ext cx="7772400" cy="1143000"/>
          </a:xfrm>
        </p:spPr>
        <p:txBody>
          <a:bodyPr>
            <a:normAutofit/>
          </a:bodyPr>
          <a:lstStyle/>
          <a:p>
            <a:pPr>
              <a:defRPr/>
            </a:pPr>
            <a:r>
              <a:rPr lang="en-GB" dirty="0">
                <a:latin typeface="Tw Cen MT" panose="020B0602020104020603" pitchFamily="34" charset="0"/>
                <a:ea typeface="+mn-ea"/>
                <a:cs typeface="+mn-cs"/>
              </a:rPr>
              <a:t>RT treatment process</a:t>
            </a:r>
          </a:p>
        </p:txBody>
      </p:sp>
      <p:grpSp>
        <p:nvGrpSpPr>
          <p:cNvPr id="3" name="Group 2"/>
          <p:cNvGrpSpPr/>
          <p:nvPr/>
        </p:nvGrpSpPr>
        <p:grpSpPr>
          <a:xfrm>
            <a:off x="-1" y="0"/>
            <a:ext cx="9144001" cy="6858001"/>
            <a:chOff x="-1" y="0"/>
            <a:chExt cx="9144001" cy="6858001"/>
          </a:xfrm>
        </p:grpSpPr>
        <p:sp>
          <p:nvSpPr>
            <p:cNvPr id="4" name="Rectangle 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247750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 y="0"/>
            <a:ext cx="9144001" cy="6858001"/>
            <a:chOff x="-1" y="0"/>
            <a:chExt cx="9144001" cy="6858001"/>
          </a:xfrm>
        </p:grpSpPr>
        <p:sp>
          <p:nvSpPr>
            <p:cNvPr id="19" name="Rectangle 18"/>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graphicFrame>
        <p:nvGraphicFramePr>
          <p:cNvPr id="2" name="Diagram 1"/>
          <p:cNvGraphicFramePr/>
          <p:nvPr>
            <p:extLst>
              <p:ext uri="{D42A27DB-BD31-4B8C-83A1-F6EECF244321}">
                <p14:modId xmlns:p14="http://schemas.microsoft.com/office/powerpoint/2010/main" val="3036243011"/>
              </p:ext>
            </p:extLst>
          </p:nvPr>
        </p:nvGraphicFramePr>
        <p:xfrm>
          <a:off x="2771800" y="332656"/>
          <a:ext cx="2520280"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22" name="Picture 2" descr="http://dingo.care2.com/pictures/greenliving/1084/1083264.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4089" y="188641"/>
            <a:ext cx="1425758" cy="864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2" descr="http://dingo.care2.com/pictures/greenliving/1084/1083264.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3301" y="5725001"/>
            <a:ext cx="1425758" cy="864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4" descr="Image result for tomotherapy un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2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608" y="4005064"/>
            <a:ext cx="2086625" cy="1571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54056" y="3128720"/>
            <a:ext cx="1728192" cy="547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descr="Image result for prosom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2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1680" y="2063122"/>
            <a:ext cx="1209675" cy="942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91680" y="1124744"/>
            <a:ext cx="1218160" cy="81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2" name="Picture 12" descr="http://www.oncoprof.net/Generale2000/g08_Radiotherapie/Images/volumes-IRCU.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0168" y="2360536"/>
            <a:ext cx="2102633" cy="203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416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42988" y="260350"/>
            <a:ext cx="7772400" cy="647700"/>
          </a:xfrm>
        </p:spPr>
        <p:txBody>
          <a:bodyPr>
            <a:noAutofit/>
          </a:bodyPr>
          <a:lstStyle/>
          <a:p>
            <a:pPr>
              <a:defRPr/>
            </a:pPr>
            <a:r>
              <a:rPr lang="en-GB" dirty="0">
                <a:latin typeface="Tw Cen MT" panose="020B0602020104020603" pitchFamily="34" charset="0"/>
                <a:ea typeface="+mn-ea"/>
                <a:cs typeface="+mn-cs"/>
              </a:rPr>
              <a:t>Immobilisation shell</a:t>
            </a:r>
          </a:p>
        </p:txBody>
      </p:sp>
      <p:pic>
        <p:nvPicPr>
          <p:cNvPr id="71682" name="Picture 4" descr="Impress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1052513"/>
            <a:ext cx="259238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descr="Impres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32138" y="1196975"/>
            <a:ext cx="28098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Impres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4888" y="1412875"/>
            <a:ext cx="2808287"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descr="plaster pour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3850" y="3573463"/>
            <a:ext cx="273685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descr="mask and cas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43213" y="3860800"/>
            <a:ext cx="21590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0" descr="adding marks to shell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32040" y="3933056"/>
            <a:ext cx="388778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 y="0"/>
            <a:ext cx="9144001" cy="6858001"/>
            <a:chOff x="-1" y="0"/>
            <a:chExt cx="9144001" cy="6858001"/>
          </a:xfrm>
        </p:grpSpPr>
        <p:sp>
          <p:nvSpPr>
            <p:cNvPr id="10" name="Rectangle 9"/>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452032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11188" y="188913"/>
            <a:ext cx="7772400" cy="1143000"/>
          </a:xfrm>
        </p:spPr>
        <p:txBody>
          <a:bodyPr>
            <a:normAutofit/>
          </a:bodyPr>
          <a:lstStyle/>
          <a:p>
            <a:pPr>
              <a:defRPr/>
            </a:pPr>
            <a:r>
              <a:rPr lang="en-GB" dirty="0">
                <a:latin typeface="Tw Cen MT" panose="020B0602020104020603" pitchFamily="34" charset="0"/>
                <a:ea typeface="+mn-ea"/>
                <a:cs typeface="+mn-cs"/>
              </a:rPr>
              <a:t>Breast board</a:t>
            </a:r>
          </a:p>
        </p:txBody>
      </p:sp>
      <p:pic>
        <p:nvPicPr>
          <p:cNvPr id="95236" name="Picture 4" descr="armposition_colou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50913" y="1363663"/>
            <a:ext cx="7005637" cy="4732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7050323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827088" y="333375"/>
            <a:ext cx="7772400" cy="587375"/>
          </a:xfrm>
        </p:spPr>
        <p:txBody>
          <a:bodyPr>
            <a:noAutofit/>
          </a:bodyPr>
          <a:lstStyle/>
          <a:p>
            <a:pPr>
              <a:defRPr/>
            </a:pPr>
            <a:r>
              <a:rPr lang="en-US" dirty="0" smtClean="0">
                <a:latin typeface="Tw Cen MT" panose="020B0602020104020603" pitchFamily="34" charset="0"/>
                <a:ea typeface="+mn-ea"/>
                <a:cs typeface="+mn-cs"/>
              </a:rPr>
              <a:t>RT Treatment planning workflow</a:t>
            </a:r>
            <a:endParaRPr lang="en-US" dirty="0">
              <a:latin typeface="Tw Cen MT" panose="020B0602020104020603" pitchFamily="34" charset="0"/>
              <a:ea typeface="+mn-ea"/>
              <a:cs typeface="+mn-cs"/>
            </a:endParaRPr>
          </a:p>
        </p:txBody>
      </p:sp>
      <p:pic>
        <p:nvPicPr>
          <p:cNvPr id="209924" name="Picture 4" descr="img3"/>
          <p:cNvPicPr>
            <a:picLocks noGrp="1" noChangeAspect="1" noChangeArrowheads="1"/>
          </p:cNvPicPr>
          <p:nvPr>
            <p:ph type="body" idx="1"/>
          </p:nvPr>
        </p:nvPicPr>
        <p:blipFill rotWithShape="1">
          <a:blip r:embed="rId2" cstate="screen">
            <a:extLst>
              <a:ext uri="{28A0092B-C50C-407E-A947-70E740481C1C}">
                <a14:useLocalDpi xmlns:a14="http://schemas.microsoft.com/office/drawing/2010/main"/>
              </a:ext>
            </a:extLst>
          </a:blip>
          <a:srcRect t="12171"/>
          <a:stretch/>
        </p:blipFill>
        <p:spPr>
          <a:xfrm>
            <a:off x="827584" y="1268760"/>
            <a:ext cx="7345362" cy="4839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6327727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
        <p:nvSpPr>
          <p:cNvPr id="17" name="TextBox 16"/>
          <p:cNvSpPr txBox="1"/>
          <p:nvPr/>
        </p:nvSpPr>
        <p:spPr>
          <a:xfrm>
            <a:off x="107504" y="44624"/>
            <a:ext cx="8784976" cy="769441"/>
          </a:xfrm>
          <a:prstGeom prst="rect">
            <a:avLst/>
          </a:prstGeom>
          <a:noFill/>
        </p:spPr>
        <p:txBody>
          <a:bodyPr wrap="square" rtlCol="0">
            <a:spAutoFit/>
          </a:bodyPr>
          <a:lstStyle/>
          <a:p>
            <a:r>
              <a:rPr lang="en-US" sz="4400" dirty="0" smtClean="0">
                <a:latin typeface="Tw Cen MT" panose="020B0602020104020603" pitchFamily="34" charset="0"/>
              </a:rPr>
              <a:t>Summary</a:t>
            </a:r>
            <a:endParaRPr lang="en-GB" sz="4400" dirty="0">
              <a:latin typeface="Tw Cen MT" panose="020B0602020104020603" pitchFamily="34" charset="0"/>
            </a:endParaRPr>
          </a:p>
        </p:txBody>
      </p:sp>
      <p:sp>
        <p:nvSpPr>
          <p:cNvPr id="12" name="TextBox 11"/>
          <p:cNvSpPr txBox="1"/>
          <p:nvPr/>
        </p:nvSpPr>
        <p:spPr>
          <a:xfrm>
            <a:off x="323527" y="908720"/>
            <a:ext cx="8352929" cy="4524315"/>
          </a:xfrm>
          <a:prstGeom prst="rect">
            <a:avLst/>
          </a:prstGeom>
          <a:noFill/>
        </p:spPr>
        <p:txBody>
          <a:bodyPr wrap="square" rtlCol="0">
            <a:spAutoFit/>
          </a:bodyPr>
          <a:lstStyle/>
          <a:p>
            <a:pPr marL="285750" indent="-285750">
              <a:buFont typeface="Wingdings" panose="05000000000000000000" pitchFamily="2" charset="2"/>
              <a:buChar char="v"/>
            </a:pPr>
            <a:r>
              <a:rPr lang="en-US" sz="2400" dirty="0" smtClean="0"/>
              <a:t>RT is a spatially targeted anti-cancer therapy that induces lethal DNA damage into cancer cells</a:t>
            </a:r>
          </a:p>
          <a:p>
            <a:pPr marL="285750" indent="-285750">
              <a:buFont typeface="Wingdings" panose="05000000000000000000" pitchFamily="2" charset="2"/>
              <a:buChar char="v"/>
            </a:pPr>
            <a:endParaRPr lang="en-US" sz="2400" dirty="0" smtClean="0"/>
          </a:p>
          <a:p>
            <a:pPr marL="285750" indent="-285750">
              <a:buFont typeface="Wingdings" panose="05000000000000000000" pitchFamily="2" charset="2"/>
              <a:buChar char="v"/>
            </a:pPr>
            <a:r>
              <a:rPr lang="en-US" sz="2400" dirty="0" smtClean="0"/>
              <a:t>RT is used to achieve local control in </a:t>
            </a:r>
            <a:r>
              <a:rPr lang="en-US" sz="2400" dirty="0" err="1" smtClean="0"/>
              <a:t>tumours</a:t>
            </a:r>
            <a:r>
              <a:rPr lang="en-US" sz="2400" dirty="0" smtClean="0"/>
              <a:t> with both curative and palliative intent</a:t>
            </a:r>
          </a:p>
          <a:p>
            <a:pPr marL="285750" indent="-285750">
              <a:buFont typeface="Wingdings" panose="05000000000000000000" pitchFamily="2" charset="2"/>
              <a:buChar char="v"/>
            </a:pPr>
            <a:endParaRPr lang="en-US" sz="2400" dirty="0" smtClean="0"/>
          </a:p>
          <a:p>
            <a:pPr marL="285750" indent="-285750">
              <a:buFont typeface="Wingdings" panose="05000000000000000000" pitchFamily="2" charset="2"/>
              <a:buChar char="v"/>
            </a:pPr>
            <a:r>
              <a:rPr lang="en-US" sz="2400" dirty="0" smtClean="0"/>
              <a:t>A range of new RT technologies share the aim of delivering high dose to </a:t>
            </a:r>
            <a:r>
              <a:rPr lang="en-US" sz="2400" dirty="0" err="1" smtClean="0"/>
              <a:t>tumour</a:t>
            </a:r>
            <a:r>
              <a:rPr lang="en-US" sz="2400" dirty="0" smtClean="0"/>
              <a:t> and low dose to surrounding tissues</a:t>
            </a:r>
          </a:p>
          <a:p>
            <a:endParaRPr lang="en-US" sz="2400" dirty="0" smtClean="0"/>
          </a:p>
          <a:p>
            <a:pPr marL="285750" indent="-285750">
              <a:buFont typeface="Wingdings" panose="05000000000000000000" pitchFamily="2" charset="2"/>
              <a:buChar char="v"/>
            </a:pPr>
            <a:r>
              <a:rPr lang="en-US" sz="2400" dirty="0"/>
              <a:t>E</a:t>
            </a:r>
            <a:r>
              <a:rPr lang="en-US" sz="2400" dirty="0" smtClean="0"/>
              <a:t>xtensive use of imaging to plan and deliver radiotherapy</a:t>
            </a:r>
          </a:p>
          <a:p>
            <a:pPr marL="285750" indent="-285750">
              <a:buFont typeface="Wingdings" panose="05000000000000000000" pitchFamily="2" charset="2"/>
              <a:buChar char="v"/>
            </a:pPr>
            <a:endParaRPr lang="en-US" sz="2400" dirty="0" smtClean="0"/>
          </a:p>
          <a:p>
            <a:pPr marL="285750" indent="-285750">
              <a:buFont typeface="Wingdings" panose="05000000000000000000" pitchFamily="2" charset="2"/>
              <a:buChar char="v"/>
            </a:pPr>
            <a:r>
              <a:rPr lang="en-US" sz="2400" dirty="0" smtClean="0"/>
              <a:t>Acute </a:t>
            </a:r>
            <a:r>
              <a:rPr lang="en-US" sz="2400" dirty="0"/>
              <a:t>&amp;</a:t>
            </a:r>
            <a:r>
              <a:rPr lang="en-US" sz="2400" dirty="0" smtClean="0"/>
              <a:t> late side effects of RT need careful consideration</a:t>
            </a:r>
            <a:endParaRPr lang="en-GB" sz="2400" dirty="0"/>
          </a:p>
        </p:txBody>
      </p:sp>
    </p:spTree>
    <p:extLst>
      <p:ext uri="{BB962C8B-B14F-4D97-AF65-F5344CB8AC3E}">
        <p14:creationId xmlns:p14="http://schemas.microsoft.com/office/powerpoint/2010/main" val="27728587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a:t>
            </a:r>
            <a:r>
              <a:rPr lang="en-US" sz="1400" dirty="0">
                <a:solidFill>
                  <a:schemeClr val="bg1"/>
                </a:solidFill>
                <a:latin typeface="Tw Cen MT Condensed" panose="020B0606020104020203" pitchFamily="34" charset="0"/>
              </a:rPr>
              <a:t>Radiotherapy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Slide 57</a:t>
            </a:r>
            <a:endParaRPr lang="en-GB" sz="1400" dirty="0">
              <a:solidFill>
                <a:schemeClr val="bg1"/>
              </a:solidFill>
              <a:latin typeface="Tw Cen MT Condensed" panose="020B0606020104020203" pitchFamily="34" charset="0"/>
            </a:endParaRPr>
          </a:p>
        </p:txBody>
      </p:sp>
      <p:sp>
        <p:nvSpPr>
          <p:cNvPr id="17" name="TextBox 16"/>
          <p:cNvSpPr txBox="1"/>
          <p:nvPr/>
        </p:nvSpPr>
        <p:spPr>
          <a:xfrm>
            <a:off x="107504" y="44624"/>
            <a:ext cx="8784976" cy="769441"/>
          </a:xfrm>
          <a:prstGeom prst="rect">
            <a:avLst/>
          </a:prstGeom>
          <a:noFill/>
        </p:spPr>
        <p:txBody>
          <a:bodyPr wrap="square" rtlCol="0">
            <a:spAutoFit/>
          </a:bodyPr>
          <a:lstStyle/>
          <a:p>
            <a:r>
              <a:rPr lang="en-US" sz="4400" dirty="0" smtClean="0">
                <a:latin typeface="Tw Cen MT" panose="020B0602020104020603" pitchFamily="34" charset="0"/>
              </a:rPr>
              <a:t>Extension work</a:t>
            </a:r>
            <a:endParaRPr lang="en-GB" sz="4400" dirty="0">
              <a:latin typeface="Tw Cen MT" panose="020B0602020104020603" pitchFamily="34" charset="0"/>
            </a:endParaRPr>
          </a:p>
        </p:txBody>
      </p:sp>
      <p:sp>
        <p:nvSpPr>
          <p:cNvPr id="12" name="TextBox 11"/>
          <p:cNvSpPr txBox="1"/>
          <p:nvPr/>
        </p:nvSpPr>
        <p:spPr>
          <a:xfrm>
            <a:off x="323527" y="1196752"/>
            <a:ext cx="8352929" cy="4801314"/>
          </a:xfrm>
          <a:prstGeom prst="rect">
            <a:avLst/>
          </a:prstGeom>
          <a:noFill/>
        </p:spPr>
        <p:txBody>
          <a:bodyPr wrap="square" rtlCol="0">
            <a:spAutoFit/>
          </a:bodyPr>
          <a:lstStyle/>
          <a:p>
            <a:pPr marL="285750" indent="-285750">
              <a:buFont typeface="Wingdings" panose="05000000000000000000" pitchFamily="2" charset="2"/>
              <a:buChar char="v"/>
            </a:pPr>
            <a:r>
              <a:rPr lang="en-US" sz="2400" dirty="0" smtClean="0"/>
              <a:t>During your attachment</a:t>
            </a:r>
            <a:r>
              <a:rPr lang="en-US" sz="2400" dirty="0"/>
              <a:t> </a:t>
            </a:r>
            <a:r>
              <a:rPr lang="en-US" sz="2400" dirty="0" smtClean="0"/>
              <a:t>take the opportunity do learn about:</a:t>
            </a:r>
          </a:p>
          <a:p>
            <a:endParaRPr lang="en-US" sz="2400" dirty="0" smtClean="0"/>
          </a:p>
          <a:p>
            <a:pPr marL="742950" lvl="1" indent="-285750">
              <a:buFont typeface="Wingdings" panose="05000000000000000000" pitchFamily="2" charset="2"/>
              <a:buChar char="§"/>
            </a:pPr>
            <a:r>
              <a:rPr lang="en-US" sz="2400" dirty="0" smtClean="0"/>
              <a:t>How a patient is prepared for radiotherapy treatment (Radiographers, Clinical Oncologists)</a:t>
            </a:r>
          </a:p>
          <a:p>
            <a:pPr marL="742950" lvl="1" indent="-285750">
              <a:buFont typeface="Wingdings" panose="05000000000000000000" pitchFamily="2" charset="2"/>
              <a:buChar char="§"/>
            </a:pPr>
            <a:r>
              <a:rPr lang="en-US" sz="2400" dirty="0" smtClean="0"/>
              <a:t>Watch an image guided radiotherapy treatment being delivered (LA3/4 radiographers)</a:t>
            </a:r>
          </a:p>
          <a:p>
            <a:pPr marL="742950" lvl="1" indent="-285750">
              <a:buFont typeface="Wingdings" panose="05000000000000000000" pitchFamily="2" charset="2"/>
              <a:buChar char="§"/>
            </a:pPr>
            <a:r>
              <a:rPr lang="en-US" sz="2400" dirty="0" smtClean="0"/>
              <a:t>Observe radiotherapy treatment planning (oncologists, </a:t>
            </a:r>
            <a:r>
              <a:rPr lang="en-US" sz="2400" dirty="0" err="1" smtClean="0"/>
              <a:t>dosimetrists</a:t>
            </a:r>
            <a:r>
              <a:rPr lang="en-US" sz="2400" dirty="0" smtClean="0"/>
              <a:t>)</a:t>
            </a:r>
          </a:p>
          <a:p>
            <a:pPr marL="742950" lvl="1" indent="-285750">
              <a:buFont typeface="Wingdings" panose="05000000000000000000" pitchFamily="2" charset="2"/>
              <a:buChar char="§"/>
            </a:pPr>
            <a:r>
              <a:rPr lang="en-US" sz="2400" dirty="0" smtClean="0"/>
              <a:t>Sit in when a patient is being consented for radical radiotherapy (clinic)</a:t>
            </a:r>
          </a:p>
          <a:p>
            <a:pPr marL="742950" lvl="1" indent="-285750">
              <a:buFont typeface="Wingdings" panose="05000000000000000000" pitchFamily="2" charset="2"/>
              <a:buChar char="§"/>
            </a:pPr>
            <a:r>
              <a:rPr lang="en-US" sz="2400" dirty="0" smtClean="0"/>
              <a:t>Look out for any interesting radiotherapy treatments being prepared (e.g. brachytherapy, radiosurgery)</a:t>
            </a:r>
          </a:p>
          <a:p>
            <a:pPr marL="285750" indent="-285750">
              <a:buFont typeface="Wingdings" panose="05000000000000000000" pitchFamily="2" charset="2"/>
              <a:buChar char="v"/>
            </a:pPr>
            <a:endParaRPr lang="en-GB" dirty="0"/>
          </a:p>
        </p:txBody>
      </p:sp>
    </p:spTree>
    <p:extLst>
      <p:ext uri="{BB962C8B-B14F-4D97-AF65-F5344CB8AC3E}">
        <p14:creationId xmlns:p14="http://schemas.microsoft.com/office/powerpoint/2010/main" val="23624172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a:t>
            </a:r>
            <a:r>
              <a:rPr lang="en-US" sz="1400" dirty="0">
                <a:solidFill>
                  <a:schemeClr val="bg1"/>
                </a:solidFill>
                <a:latin typeface="Tw Cen MT Condensed" panose="020B0606020104020203" pitchFamily="34" charset="0"/>
              </a:rPr>
              <a:t>Radiotherapy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Slide 58</a:t>
            </a:r>
            <a:endParaRPr lang="en-GB" sz="1400" dirty="0">
              <a:solidFill>
                <a:schemeClr val="bg1"/>
              </a:solidFill>
              <a:latin typeface="Tw Cen MT Condensed" panose="020B0606020104020203" pitchFamily="34" charset="0"/>
            </a:endParaRPr>
          </a:p>
        </p:txBody>
      </p:sp>
      <p:sp>
        <p:nvSpPr>
          <p:cNvPr id="17" name="TextBox 16"/>
          <p:cNvSpPr txBox="1"/>
          <p:nvPr/>
        </p:nvSpPr>
        <p:spPr>
          <a:xfrm>
            <a:off x="107504" y="44624"/>
            <a:ext cx="8784976" cy="769441"/>
          </a:xfrm>
          <a:prstGeom prst="rect">
            <a:avLst/>
          </a:prstGeom>
          <a:noFill/>
        </p:spPr>
        <p:txBody>
          <a:bodyPr wrap="square" rtlCol="0">
            <a:spAutoFit/>
          </a:bodyPr>
          <a:lstStyle/>
          <a:p>
            <a:r>
              <a:rPr lang="en-US" sz="4400" dirty="0" smtClean="0">
                <a:latin typeface="Tw Cen MT" panose="020B0602020104020603" pitchFamily="34" charset="0"/>
              </a:rPr>
              <a:t>Additional reading</a:t>
            </a:r>
            <a:endParaRPr lang="en-GB" sz="4400" dirty="0">
              <a:latin typeface="Tw Cen MT" panose="020B0602020104020603" pitchFamily="34" charset="0"/>
            </a:endParaRPr>
          </a:p>
        </p:txBody>
      </p:sp>
      <p:sp>
        <p:nvSpPr>
          <p:cNvPr id="12" name="TextBox 11"/>
          <p:cNvSpPr txBox="1"/>
          <p:nvPr/>
        </p:nvSpPr>
        <p:spPr>
          <a:xfrm>
            <a:off x="323527" y="1196752"/>
            <a:ext cx="8352929" cy="923330"/>
          </a:xfrm>
          <a:prstGeom prst="rect">
            <a:avLst/>
          </a:prstGeom>
          <a:noFill/>
        </p:spPr>
        <p:txBody>
          <a:bodyPr wrap="square" rtlCol="0">
            <a:spAutoFit/>
          </a:bodyPr>
          <a:lstStyle/>
          <a:p>
            <a:pPr marL="285750" indent="-285750">
              <a:buFont typeface="Wingdings" panose="05000000000000000000" pitchFamily="2" charset="2"/>
              <a:buChar char="v"/>
            </a:pPr>
            <a:r>
              <a:rPr lang="en-GB" dirty="0" smtClean="0"/>
              <a:t>Radiotherapy is mostly a postgraduate speciality, but if you do want to find out more, take a look at:</a:t>
            </a:r>
          </a:p>
          <a:p>
            <a:endParaRPr lang="en-GB" dirty="0"/>
          </a:p>
        </p:txBody>
      </p:sp>
      <p:pic>
        <p:nvPicPr>
          <p:cNvPr id="2052" name="Picture 4" descr="http://ecx.images-amazon.com/images/I/511mbionYQ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1560" y="2012868"/>
            <a:ext cx="1100452" cy="11775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835697" y="1958741"/>
            <a:ext cx="6870114" cy="1200329"/>
          </a:xfrm>
          <a:prstGeom prst="rect">
            <a:avLst/>
          </a:prstGeom>
          <a:noFill/>
        </p:spPr>
        <p:txBody>
          <a:bodyPr wrap="square" rtlCol="0">
            <a:spAutoFit/>
          </a:bodyPr>
          <a:lstStyle/>
          <a:p>
            <a:pPr marL="285750" indent="-285750">
              <a:buFont typeface="Wingdings" panose="05000000000000000000" pitchFamily="2" charset="2"/>
              <a:buChar char="§"/>
            </a:pPr>
            <a:r>
              <a:rPr lang="en-GB" dirty="0"/>
              <a:t>Walter &amp; Miller’s Textbook of </a:t>
            </a:r>
            <a:r>
              <a:rPr lang="en-GB" dirty="0" smtClean="0"/>
              <a:t>Radiotherapy (7</a:t>
            </a:r>
            <a:r>
              <a:rPr lang="en-GB" baseline="30000" dirty="0" smtClean="0"/>
              <a:t>th</a:t>
            </a:r>
            <a:r>
              <a:rPr lang="en-GB" dirty="0" smtClean="0"/>
              <a:t> Ed). A very light read used by our radiographers when they start in radiotherapy. A bit physics based.</a:t>
            </a:r>
            <a:endParaRPr lang="en-GB" dirty="0"/>
          </a:p>
          <a:p>
            <a:endParaRPr lang="en-GB" dirty="0"/>
          </a:p>
        </p:txBody>
      </p:sp>
      <p:sp>
        <p:nvSpPr>
          <p:cNvPr id="3" name="AutoShape 6" descr="data:image/jpeg;base64,/9j/4AAQSkZJRgABAQAAAQABAAD/2wBDAAoHBwgHBgoICAgLCgoLDhgQDg0NDh0VFhEYIx8lJCIfIiEmKzcvJik0KSEiMEExNDk7Pj4+JS5ESUM8SDc9Pjv/2wBDAQoLCw4NDhwQEBw7KCIoOzs7Ozs7Ozs7Ozs7Ozs7Ozs7Ozs7Ozs7Ozs7Ozs7Ozs7Ozs7Ozs7Ozs7Ozs7Ozs7Ozv/wAARCAFaAOkDASIAAhEBAxEB/8QAHAAAAQUBAQEAAAAAAAAAAAAAAAIDBAUGAQcI/8QATRAAAgEDAwEEBgUJBQQJBQEAAQIDAAQRBRIhMQYTQVEUImFxgdEVMpGhsRYjNUJSVHOTwVVidJKUM7Lh8AckJTZDU3KCsyY0RWPC0v/EABoBAAMBAQEBAAAAAAAAAAAAAAABAgMEBQb/xAAzEQACAQIDBAgHAAMBAQAAAAAAAQIDERIhMQQUQVEFEzJSYnGBwSIzQkNhoeEVkfCx0f/aAAwDAQACEQMRAD8A8/7R9o9dg7T6rDDrWoRxx3syoiXThVAcgAAHgVW/lR2h/t7Uv9XJ86O1H/ezWP8AHz//ACNVXQBaflR2h/t7Uv8AVyfOj8qO0P8Ab2pf6uT51V0YoAtPyo7Q/wBval/q5PnR+VHaH+3tS/1cnzqsVCxAAJJ8BUmPT52G517pf2nBANFhpN6Er8qO0R//ADup/wCrk+dOxdoe0sxIj1vUzgZP/W5MD765b2MEQ7x3DIvLSsPUB8h5mg6psBitIkjz0lk5b4eA+yk2aYEs5Mlxap2ndcnXdTz5JdSOfecHinxqnaOMYOras7Hxe6kQAfFqpkubm8Zo7i/dQikrvc4J8qhhn3nDnPtozDFBaI0jdoe0sUTGPUb0gcswvWkIH+Y4phe2vaRPq6vdfGQn8apY3ZJleNjHIDkFeoqYtzbs8ctzaAlGG4xtt38+IwfuxTuxXvpkSW7U9o/WZta1Da3iLlxj7DSPyq7QE5Gualn/ABT4P31MsJNJm9WTT2cqMs7NxgdT6uPZ91N29xpG8B7L1EJ25PLEZ6+RPHs4pXJsR/yn7Q8/9t6ln/FP86cg7X9pYX9TWr054/OTM341PutVhhIENtKkAQd2Y3wuDn1sDrjPT2VGXVbN2aKbTopC5JDbRnBYEcjB4Ax18aSb1G0osVH227UyuETVLh2JwFB5NPPr+rZ/PdoZ4pfFVvZjj/KSPvqG2s6egdYNO7je4yQ3OwYyp94zUC+ntJo40tbfu9pJZieuQv4YP21V2x4/UujqusyoGh7T3nHULfv/AP0wNNTah2ojQOmu6k6+J9Mb8QxFZ5WUFTtyAeeevsqS+oPHcO1m8lvGSDtVyKWY8UXqiVL2i7SxNtfW9TB/xcnzpH5T9ov7e1P/AFcnzrseqrPtW6iAx1ljHPvIPBontbfPehD3T8iSNvV/Dg+w0XQYE84sT+VHaH+3tT/1cnzo/KjtD/b2pf6uT50w+n7iTBKsg6gdGqK8Lx/XVl94xVWIcWix/KjtD/b2pf6uT50flR2h/t7Uv9XJ86q8UUiS0/KjtD/b2pf6uT50flR2h/t7Uv8AVyfOquigC0/KjtD/AG9qX+rk+dfR1fLtfUVJgfOPaj/vZrH+On/+Rqq6te1Az2s1j/HT/wDyNUeOx7tRLdMI4+uMgs3w+dMaTehDCknpUxbJYl3XUndZ6KMFvs8KV6WUUi2QQjPLA+sfjTUamaYDlmY48zmnkilZaZk23UFM28aQxjg3E3n7Pb7BSGltk+oj3Dj9aY4X4KPnSr3HpBhjcNFAdiDOAceI9+M/Glx2bSwbgp56ADx8hU5yKcs7IiyTz3DZmYnjCr0Cj2DoB7qjOmw9ePMGrNIjGxQwBtvg7U6YWC5W2j6eJ6U7LmDpVOKKVgSenPlXUjLkDOMnkmrZEJfaUgQkcEjinDbwviOW8iDHyHSgzaadmQjbrEinCux+q2eKSoEiMsnEoPU9KtrbSrF9yi6VvMKelTLew0tJAkw3YBOWPgOSfspN2zBK7sVEq4sYo9wRpfXdlHh0Ufifspk2sZgYBnD8Hp1rQNrWj7iyxDAGBhOg8BUS61+BbhBBGjRH6xK9KUdMxyd2VcMxjj7iX14M5x0K+0H/AJFKktoIokmikMyk4DYxg+R8jV2us6RLlZI1B9qU4y6XcWEoiQAbh088Gk8ndDWeTMu5mnDt3aZzzwOKiurrwRgVojpdqyYMogwOMkHNR20p0c7J4ingByasgp47d5Fyo6UnYRwRt9/U1aJE0Mvdi5LnPQDpSmimXDPtJ8wm776by1NIU5zzSKwxAIrKGyaeguZrYs0ZG1uDGRkH3g8VYRW7yjcZEA+r9QVMl0B4bYzLJE5xkr0zU3i8rl9TUWaKowx3aCW3AjkUZeJDwR5rn7x/yE+knAjLd4mOUfkU5BayBg0cToVPBDcg1MudKmuY0l7oJKPrKOO8HmPb5ildw10JzempWrbwXShgrW7DqcEp8x99R5LGaNS20Mq9SjBsfZU5orsIIjkIDyvQVHw0EmVyrjoRnirumTdPVEAiirRore5Ull7p+u6MZB94zx8KiXFjLAu87XjPRkYEf8PjRYTjxRGr6ir5dr6iqWSeBdpJIrftPqvowJma8mLSMMbTvPA+dQItKvbpxJNhWfnMhOT7cDJ+6tBrVvBb9ptTmWMyym7lJdhwuWPCjz9tTdKMMkRZSDJu9Y5yaTcmaNriVEPZvKBpJHkbxCoAv2k5+6pVvpEcYDwQfnF+q7tnb8POr0kDC+JpQUBRilg5sWPkjLPpS292jSwd3Hnlwu8Djy99dFw8M57tyyHOMJgKM8HHtABrUNGHUqR1GKgegpNEkiBdyge7PiK1c7U7WNNnV53KT0R7qbeGGGOc4wasPRYEGwoZD7RwKv8ATba2NuVeNQ+eQaansou8bbn4VzHbcxF9MpnMIVQg4IFQWt1BBBG09Cf61O1a0a1vnTGcnIPnTJUdzyeGHIPhVQlZhUpqpGzGY07pSEn27uCVFWGmWDXckipIWLRkDnj2/wBaj2Wnz3spjUABT6x8vbWmtbeGwQLDkMOdx860krqx5q+GWZAh7M2qEmWRiD4U6vZvT87hk8cZNWnerJzInJ8V4+6kvEfrqd6/tDw+VSp8HkNx4oo5uywZiYrgHyBFM3ej3ttp0cKqW9dpGK+PQD8D9taFY8LvlyieAHVvd86407u2cnGMAeAFF8TyHbCs+Jh3jmVjuViT+r4YptEcOFGd3gK2l1bRXkRjKBX8GHFZl4DEWGDuYkZ9gq74VcdGn1krC7aQIQjEHwz7auVii7gEqCG4ytUMABlQE9TjpWxsLBIYw7DLMOh8K573zZ6LslZFbBoRnLdym8e08US2s1ue7mJz0VBWit7uG0Dx92eOfVFNMi3M/pDqAfAeVMm5Tx6dJvWaUDaxAZfLwBqxawQheWIXnBNOTcvHEozubPuAOT/QfGpAHnxW67KOKv2xtgsgxIiv/wCpQT99V2p2dgluZDbBWzgbDjJ++pV9IYId8bYfwHnRHCZYlM43seTkdKjq4meORmHsIbpjHaTssynmN1ADe4j/AIVAkM9lkI2HPBIrceiQ79/dID7BTV7p1rfRlZlCuRw6jnPtpfFF80NWemTMLIbSfO7EMv7S8ofl8K+k6+fNS0H6PIc4kiPGVz1r6Dq8SlmKV+J51qdqratelVjJM7k84PU1BWGKAnEWw+OFxUnVO8+mrwsRt798DH9402ruBkEkeXUVNpIPhepDZZFvhJHyCMEHxqaC3QgClFAxSQDB5BA86QTg8+FUndEtWFqfPg+NMRDuriWPGFP5wY8M9fv/ABp+KOSWUJEhLE8AeNaMdirovZtJcxJJPuRUzz03f/yadrqxVOeCVzOYDcZwfYa5GrIxUsWHhmtRcdi2sgGur2CIn6qc5aqbVtJntYhNbAzR9Qyjp7DWLVjvjKMs0ZftNbLJbLOE9dTjjris4sR7gsRz0wa0tzNJeq8boUWNSx9pqksYllvI1CE+tkmpZonkWljbehxxj9eVfWPn0x/WpZIB4y3vpu5y3rr1Q5XH4fZSlYOodMFSM5roWcUcG0K078zufHpSlcqdykqR4g4pOR7zRu5xgn3UWTMU7HWJJ3Od2fE0DpXMnOAM0mRxGu4kk9MAdfZQlwQhNwxWEhScsQox7Tioeq24NssqAfm+oA8KlqszurSEKB0QeHtNLZFkRo35DDGKmplZHZs2jZQaTbvcakgjUlVOWJHStojAkRDJbp0qt7OWwCSKgCyNJs5rdQ6Zbdn1ieVO/u5eR5L7axOlu7KD0G4ji3G3cKfHb1qI2YwxfgLz7q21ldzSSGS+uSIEG5lzxjy9tRNaNt2gnt4EtEtYOW3Ku0lB1+8gY9prWMLvM5514xdlmZCBXO6ZgFeToDztHgKdGQuW6nxNad9CslX1JGVvM1UX+mS2vrAiRPMeFWccpOTuytkjjlhJK5I55riuWUYHNdnYwxE43Z6iloo7sMzBQftNJtJZgk3oIGfGkgsWIK8DxPAFOtIikBFGR4tyfspO4sxbBJ8yam8n+CrRX5IuorF6HJG4LFxjcq8Lzn+les15dIpZT0Feo0KNhOVzznVQDrF3gn/bvn/MaYVSzBV5qTqgB1a86cTv+NRYnVZyp4JBAPlTk7JsIq7sxxiqhUB4ByT5muD62M5zQ0cu3hCfhT1nExuY98ZC7vEVKlGKtcpxk3oXOlaacCSR9meg8atLjTku4MRXDpOh3RsWPDD/AJx8aYaXa6qOn21NjZSoKnxrRPijNpohRahLNH6HqHrZJAJOSjDqKXp0ssd1HGAGikbYwYcH/kfhUftABAQ7KA8yAoQOrLkH44I+z2U52Vma4t42nXLCcbc+4/0zSqI1ou0zJf8ASD3Fhqk1vZoNz4yo8POs7pNuY4TcEEFs4yelW3aiVpO1V7cOocbzGoaoqoIYkijYbVGMVid/AVnnjBPtppSYZe7x6rZIz4HxH9aVnHJPwocCRcFT5+6tqeSzOKvK87chYPmfhRzjg4FM/nguC658GK/0oNsjYMgMx/vn+lNuK4ihRlJXZ1p4wcDLNnooJoUSNLvZCqr9UHHHtpaqFHqjaPIUYYfCp6y2iNd3jzDk+JoXj2+Vd4B5GaOvsqJNMqlBwbTK2S6nsdS/NYVC4fp4161LcJq2j6fqoIYbdsoHu/4V5FqzhbmJgM7SGIAzXo3YrUre50+fTkIAf1kUnoSCMfaRUrU2n2ciBpNzc6jdmCViUaTp7KvbItPNJMSTvO1V8FVScD+vxqn7NKLXWDFL6pJK8+daKxtu6luFycJOwB9hwfxJrpWjPMO3ChY8E8+VV2/1ij5ZW4OelWN84ySx9g9lVUgAQOXU5OBiobS1Gk2Ud3CI5pIsZANNvgxpkfq/1NPX0qNPIxVmycdcUw25hkgLgcCpzbTKyimhsAh+AAPbSufOo9xP6OyrglmP2VI3jaPCrIOZPlXqNeV3E3dqAOWPAFeqUmB55qgxqt6RjmZ/xqpSXbdvGRz1Huq01Yf9rXZJ479/xNUt8PRpVugeh591MC0Ea4GXwTzjmn7YiPCbwwLZGCc/hUOC6hurbvEYEIM59ma6snIdCeDxiuaVJVU4zOiNV0mpRNRaouxYnyjr1DdatYESJcu6haf0S/0rtEkMd3FsvlTDY4348akXVppVnuxIG2/qv4VvGKisK0MZSc5YpalFq6nUWgZvVgjlAUnxzkU/Yta2M52j1beMyMfAeX4Gq7XL0XcZihO3aMoR4Ecgj41Fjm/+mtVvF6vEqKfaeeKc+yjXZ1eTMTJfvqmrSGQZRWaRfiaeIHhVRZyiDUiXO0Pkc9auDgYyePaawud2hwZ6AcV3GOmBQR7OPZXRGWHAA861c1bI5I0JYryHYraV49yKNucZJA595qQliMZkmRD+yp3H7uPvrkgHpSW8eSVjX4DGc/EnNS0GxeeKjJG15TzuRWjhhwY4i7Zzul4X/L8ya4rPchopXUtyYyR0Pl7iPDzqaVSVcOAVPh4VWzaTIsoktp2jIbKnyouJwVvyMEYGN4+2kNLEBksDjyp2KeDTdUE2pW790xO4qAyg48FI6Z+yp99dabNpvf2cSNIrrljCq5+z3H7arDdXTJddxmouDz4mX1pHVldv1x0HGBU7sbeva3+eQMeBxxUDWHW5VJs4OSAAOgpXZ/auoqNxyVPWszp4HrOo21o+ptMyiJnUSKV9ozTmk3Sm2kWck/n5CJByD6x6/ZVFrF7Mun2N0nMndiIjPBI4WndCv3tmRCvAHrE/rHxNdMezc8uawyaLu8EbKSsikY86rZrKT6PnvsbYouN3QE1pYL60liZhbRgqMtI44X31me0Wuy6wTbwqqWaH1VUgBvbWTaUsxpNxsjNMQ77mPQ10vxwcimrlnt1JjiL48ufwqludTuZ8qnqL44HNWpJ6EtNaj95eA3S7QSVPhzUyFyzAgcHrVHHbTySju1YjIySK0MKrEgXH1RzTENTse/ABHCE4Fet15QAGumb1SAuOler0mB55qy7tTux/+5/xNZzUrWYo3chpGbgjPSrzVruBdavY3kCkTvweP1jTMeJJAEkA91DdldjSu7GStfT7CXdCjgk424JB948atTq7wTRpMndOR68XUr8vdVzI6J9Yd2PEngms9qF7A14VARowPjmoirvEW7JYTT2F40bpd2kuHQ5UqeQa0A1201cBZ5Y7e7BwwY4WT5V5vaaklu/CHHjtzVuZ7K/T6wD/AGGtDM2EulXTIS0R29QRyDUe3iB7CEbc7mTIPiMVSWeq6jpGBbXsgXwUtlfsNWemdr7VtBewvrUHdEAHiGPWxjkeeRSl2TooNXaPOtWjFpqMir6obBGBTlhqEqyLFM6hD4sM1JvojfzBZMAg4DAYqvurM2r7d5Qg+fX3Vgdy/JeSekDmFVYHx9lIkvALUkqSSdufDNJ0ma72KJIw0eOHp30hbgtEItygnAK+NMks9PgPoUVyxJYqUzjnAOR9x+6pDZwDj7aNNbMBhZWB25UH9of8M0NPDtD715OMZ5pszjldCkBIB6eyuuu9fbmkXGp2unoFypmIy2U3EA9Bz9vxqque0feH1baEjwJBGfgCBRYFKT0ROv4Ems2WRARg5xzVPp1vtsbu1YH1nXbxjGQalC5W8UNE8cUmPWjZwo94JPT2ZzXXmWIxJG4YBjvcc5Y+Xs4/GjTMWK9kZ3UcCVYQSmwYIPifhUvSIVa8jKgAquTiifTQJ2aR90hk4XzFWBgaGVWiiCAgbuccVNje5t7bTJtStbKKKNnljjMhXbxtJIQ/dJ91O3NlY6AO91S5Xd1FtFy7fKqG67c3QYw27paRPAkREXX1M4Gf/caoJtURnL5aRz5nOa6OCPNqtubuXuqdrJ9Rj7mOL0S23YEankj2moUl8sYEZYFiOFzVQ1zcXCjCrGvupN5G0wTu2LSAesVHX7KDMXcCa8nG9yiLklVGeBzU20jtrpWcjaS2cNVDNHdROrhnDA8Yz1qfFeXNvAHuIwshI2ephmHjkf1rN5SuaLONjSJaqYPUO3nA2jNRriE2mQzbuMk49uP6VGt7jUJIyVPcq3XzNKNoZCHlmdiKhRq9Y25Zci3Kl1aSj8XMft1BBkJ+t0wK9Ury9RhR1r1CtmYHmOv6Zb3Gr3hliwzTOd3j1NVq6LDH9SSRcf3qvdTlKard7XOO/fjr+sajCaVuj4Ht4qfi5FfCQhZqy7ZGaUL+3zihdJtWzJ3Ajx1AHBqaXk4y7E+wkVwsSfWz+NTgd76F4lbmMLZWyjCxxj4UxLpVnNzsKsPFTipoTvWAB46k4xilbUVSUfIXrgVbkk7EKLauVLadJHF+Yk7wD9VjVPPNPZzcwlGY+sN/B9taosp6HNMzwxSxnvIgatOxJnbbUomkAnkWMA+fNT9RtTcxrNGTKD4gUzcaDbXDFrcNG/t5pWmG7tWktedqj6r/AK3uNTKCeh00q7WU3kEdyWgCKdki/WweK76eYUAThh5U27okpYlcMOijnNVMkoeQKquPeazwSOnrIcy6tLq6u7kPHKyFWzuyRirVJ9NguQzQhpj4lvVB91QLKKSGB0REBZAxJk8Psql1WObvUlCjpg7CSapQZnOVPVmkvYbe+ZpjKN55JJ61n7y3a2kyxOPDBqOJZkmttxlSOQYO7A91Xb2cV5p+CrNIR6pZifxNHVriyXtCWUUUqP6+NjAgdT41OtzI8DYUjHON2Dmqqazkiu2g3qwQ499W9paySg7mUbRyVWh01wY47QmrSRbWVmskQmcl36kmqvVbu4S5MWPUHSnIBfIPzEynceMZGB7RUyLTgZO/uvzsvt6D4UdW+I+vgilFrfXOxkRlUfrNUu20a7b/AG8gHtXjNXgY4+rSs56j7DV8LHHOTlJyZFg0qBB6+ZD/AHjU2KGMMEVVUZ8KbyvTB+NKDsjZDgEfdSd2shK18x0tj/ZoFHmOTUWW3R+Soz51JEsbjJXB8Sp4oLR7R6569No+dZxaXAt58RlQyDAwR7adjRiCWICjqcV0NCOCGY+ROKCxfqcAdAOgqruWmQrJaimQ4yuCB145Fel15irFeQefA16dQk1qJtPQ851R8ateeP59/wDeNRN/w91Qu0N7exa7fbY1WMXMgDyHaMbj51VSaztADXiM37MKbiPicCniQYGaIyDzx7xQpLnjcfM46Vl5O0BVcRIcjq8jZP3YFR5tXv7jA70geA8APYBSvJ6IeGPmbPvI4wQp3nBBPgPdXElw3IG0jB91ZCEX86mQuwReh5G6lJqF3FNtjaJgTgBpgTT6rIq09UjVyB0HqpkeDDpTWx2HrH4VQntFdWpDyINh/ZbBB8qsYO01vLgSMyH++Ac/Gl8ayJ+HyJwjKDpke+uSxRzjlTu86XDdx3ZwskZDdCuODTZ3A85BHXFNSu7MTXFELY8KG2nRni/VcDpVHqlhPayi5gwVHORWsyzrg+t76amhjicCSN5V6MFIA/DmhytkCjcgwXDS2Vrdxj1jlMMuM04YbKdo3nlaBupi25PPSrqHs/a3iRtp1zCmTnbJuyv2kiuXnZFbeTvLi+3knqqFvvFL4n+B/DH8lM+m2cki7LkNggBWXH2cmo13esSno4BEfq46GtNZ9l7RpEuWvmjAPG5cZPupV3pOh6LFvJkuZj9UdBmlG6k1cJWsnYx9rYzvJvlO3JyWP9KtFhcxiGEbYvFs8mlJ3k8rPtIBPAJ4FSVBHBXNaECYo4oFwgyfHmlM7ngZUeylALnlQKWihjzgL4nwApNpK7Gk3kNBio6k0tN0gJ6KOrMKauL+wth6xDt9p+wVVXHaF5HKRRPkDA3fKpvKWhSUV+S8IBGFfn++uB+JrjowGSvH7QIIrLT6vf5w5MflgEfjUQapeJlluGUj9bdj7xQ4yWjBtcUa/cynI2n40pZP2mFZFtWv227mEh67iM/f1NOrqe5PzsTbgP8AwnP4HJ+8UYnxQWjwZqHkjUAsw+NC3EIGDKo+NZUvvXMN7hj+pKpU/b0++m5fpARM5jEqY+sgDAfZTxIMDNHeavBbqduHbHGDxXsFfOKSBsh1KEefSvo6mSeGdpIom7S6n3tw5/63JwPD1jx4VVk2wXYofB/v/wDD+tS+01s7dp9VYFyDeS8ZwPrmqo2kwHGQD5k1V/wVj/A8bhYj+bhhHtKZ/HNLS4mmkCqwU9TsXaMfACopglQgmTJ6dCa6sdxErAOygjn1QDRiYY5cx+8mVkWESBu76nB5NMKAq7sqT5HFNRwTOG3YUeJYHmuejbQW4b2Y5pXJuyRezt3iyYUrKgfp1Pj9+aiicMT6p9mB0qVGrT2xj7o74ssmR1HUj+v20x+cIOY9qnjiqlzKnm78yRBfXMC/mA6kHgk9KvYtfumto5bm33c7JCBznwPxH4VnlZycmPPwqVas4iuYthy6bh63iDn8M1nLLMI55GqsdRtp512yMjDJwwx0qUAGH1gQfbWN068PpGCCQEdmJOeNprq65LGx7uRgvkTSS+Jg+yjYxTpbTAFiqtxkGm5rmWwkY2+oT4bnaDmswdY/N5ZmL5zx0xTK36zSk943eMMAZ4xVkGqsbq3nufS7u4laROVDt40tr6O7uGMmUIPDdQfeKobi1a0tkkdwUI5znioU11EFQRSuPc1TKN8ylKxrmljRirSLkcEUy99bRjmZcDwBrLXc3ewRXKO+OEkJbgMB7PMf1qC12wVgzbsjHHSiLuswkrM1Nx2gtoUOz1j4VXXOsXLWMruwAmwsSjg4zktz7sfE+VVenN3kxLgFEG6QkcBR4e89BTdxfyXE7SNnk5ChRgeQ91DzyGslc7HIrbiQxHXIJ60/FIsVq0qu4kkbaCT0A5P9KhCdWfJTkDHTFP3dx3axRKWUogzg9SeT8vhWiyzCGSbFLdSnlJ8Y83xTvpExXayRSZ8WCkn49fvqt77POfuFKMzDDK68DHTBpYmCnJcScoh5Z7cKR02ORn4c0oJZ7g5MqE/3QQPjkVA7/k8KSeeTTyS/mmAZTk4wTTxMMfNEspG49S5C+W7IpQhuI23IQx845Rn8ahJc7TtYKfDFKbukkHQE8jHSi6eqDFHkTzczopW4t+9XzlQ7v83X76+ga+d45ZY2BjndQeuGx+FfRFRaK0CTTPBO0mo269qNUVo5GK3kq9R4OarvpO1B/wBnL7RkVztSD+Vmsf46b/fNVWKZBcDU7If+HL065rg1CxzkxyZqo5oxQBcfSFkR1l+yk+mWHOTIf/bVTijFAFql5aJIHWWYEHjiny+mXLFhOY/EK4PB+FUeDRimmUpZWZedzY7QDdox/wDViiNLaKRZI7gBlP7an7jVJRRlyHdcjQO9qyPGpiiD/W2MBnx8z91R/RbEnJuV56+uKp+a5zQsK4Dck9UX3c6bgg3SDjzpcS6PG4Y3MeR0wG+VZ7mj4UXXIV1yNXJqdrdxtbzyQiFfqEMST78iobWujHOLhfg2Koa5TuuQXXIv4orCBXWOdXVxhkZwQfvrnc6dkepB7fXP/wDqqHmu81NovgUppK1i9litZYxGbtI4gc7EIAz5nnn40wbDTsg+l8ePrrVTzXOaeXITknwLdbbS4X3yXhdQc7FySfjim5W02WV5HnlLOSeFqs5oxRclu6siwC6UOssx/wDbRt0nH+0m+yq/FGKRJOI0wAnfOx8AABTLNZ59VZceRIqPijFAD5a28Ek/zCud5BuBCPx5tTOKMUASkvFQ57snHTDmvpivl3FfUVJgfOvar/vdq/8AjZv981U1tO0HY/ULvtHqVykkAWW6ldcsc4LE+VV/5D6n/wCbB/mPyrne1UVk5I7VsO0tXUGXGm9lNGuewn0rMHF36JcTkrOdwMbhVwm3BXJGTkY61E7FdkLbtDY6hNdsyMFMNmBIF3TbWYcHr0AwP2hTK9ldeSNY0vlVFVkCiVgArfWHTofHzrkfZLW4ggjvEQRvvQLKw2t5jjg8DmlvdDvoe4bV3GHZDQ7LVLDVrm7sLq+ksxD3UFs5VmLuVPgc+fSkwdnLIdsdT0hpmmt7SK5ZHU4JKIzDPuIwfjTlt2X7QWRdrXUBAZPrmKZl3e/HWm4+x+sxOzx3MSOwILLIwJB6+HjT3uh30G4bT3GSexnZmw1mxkubu2urxzfQ2git32mJZM5lPB4GMeVROzel6Vc9rJtI1CKS7hzKsckM2z6is2ehyDt++nbbsprtmWNrerAXG1u7lZdw8jgU3F2O1iCUSw3MUbjOGSRgRng848qN7od9BuG1dxiOzej6dr1/qqyt6HBDZy3EJkkJERBGNxAyQM84FWP5LaYP+k637PZkexkMYJDnJzEGODjzPlUKPsdrEO/urmKPvFKvtkYblPUHjp7KWOyuui5F0L5ROvSXvm3jjA5xnpRvdDvoNw2nuMLnQ9OPbqx0iO3khtJpo42HeOSwY4JBdVI8unhSu3PZ/TNFbT200HF0spIEplXCuVGGKjng5HhXJezHaCe5W5m1ASTpjbK8zFlx0wcZpEnZLW5VRZLuNwhJUNIxCknJxx4nmlvdDvINw2nuMf7XdkbfQdC0y7t2Zp2/M3wMgYLLsV8YH1erDB/Zp3XtA7O6Z2VtLhZmTU7iyguI074sZGc+vlNuAoGSDn2VDfslrcqusl4jrI+9w0rHc3meOTyea5L2P1ifZ3tzFJsUIu6RjtUdAOOBRvdDvoNw2nuMTBpejS9iZdZPfLd28nozRbsq8jco+fABQ2R5gVma047HawIDALmIRFgxTvG2kjocY60j8h9T/wDNt/8AMflT3uh30G4bT3GR9T0m1tNF0G7iDd5fxSNMS2RlZCox5cCrntn2T0zRbCW+0yV5IfTBbAO+WjdVfvFPxCkHyaoT9j9Ykjjje5iZIuI1MjEJznjjilSdktblRklvEdWfvGDSsQW/aPHX20t7od9BuG1dxmVrZdsdE7O6PYpHYykagGizF35csjR7mLDaNpDYxgnINQfyH1PP+1t/8x+VLm7G6vPJ3k1zFI+ACzyMTx08Ke90O+g3Dae4y1u+ymiw9iBqYEgvFsIbglZix3vIV5TbgLgHnPWoXZ/slBqvZHUb+QP6aqu9mA4AYRAM429WyCcY8Vpv8ldd7vuzeqUKCMr3rY2A5C9OmecUR9lNdiMZjvVTugQm2VhtB6gccZo3uh30G4bV3Gd7KaBZalps13c2F7qMnpcdsILJsPEGDHvDxz0wM4GfGmeyWmaVqGv3GnalazzIIpnjKTd2y92jNg8HOduKdt+yuu2e/wBFvlg7wbX7uVl3DyOBzTcXY7WIJO8huYo3wRuSRgcEYPIHlRvdDvoNw2ruMi6Tp1jqg12fupIo7Sze4t07zJU70ABOOeGqz7P9m7C97OJfzWd7fz3F09uFtGANuFj3byD1+JAwDzUaPsdrEQcR3MSCRdrhZGG5fI8cinIOyuu20UkVverCkoxIqSsoceRAHNG90O+g3Dau4x3sR2d03WrPV7i/iklNkIu7VZHUHcWBztVj4eVZS6VUupVSMxqHICMSSvPQ58q09p2X7QWBY2eoC3L43d1MyZ9+KZfsVqsrs7zwszHJYuSSfPpRvdDvoNw2nuMzNfUFeB/kPqf/AJsH+Y/KvfKuFWFTsO5hVoVaNusja5iNQ/SNz/Gf8TUepGofpG5/jP8Aiaj18jU7b8z76j8uPkgooorM1CkNJGhwzqp9pApdZy/+j/ynf6RMXd+jDb3vTOa6KFJVG0+Rz7RVdJJri7GgWSNzhXVj5AilVXWEOlDfcabFCzqCMxnHwzSYtbSaGIJA3pMkpiMBbBUjrk46Dr0puhJv4FpzEtoSSxtZ8i0oqkee9HafYsSFfRydpmIGN3X6vX2ffU2W/ka9azs4BNJGoaRnfaqZ6DoeactmkrWfC4o7VBp3yzsTq5UGHUiy3KTRd3PbDLx7s5GMgg+Rpqy1aa+h9KSzKWwjLF2k5ZsdAMdPDNTu1TP8FbzTy/JZ12qhNZuZrD0+Kwzbqm5g0uGPnjjnHwqVJft6PbyWts85uMbRnaAMZyT4U5bNUi7CjtNOSuiZQCpJAIJHX2VBW+uIr6G1vLdEM4Ox45NwyPA5ApvT/wBO6t74f9yh0HGLb4K/7sC2hSklHi7fq5ZHAGTwKR38JOBKmfLcKY1X9E3n8B/901SWv5OfRcPpHo3edyu/H1s4GenOaqjQU4YnfW2RFbaHTnhVtL5uxpqKp7G6k0zQI5LwOzZxGh5Ygn1R76efULm17t721WOGRgpdZd3dk9NwwPtFJ7NO7SKW1Qsm8sr+RZUVDmubn0s29tahyF3GWRiqD2cA5Nctr95JLmGeARTWwBZVfIYEEgg49lR1E8Ny94hiwk2iqddbuJdOGoRWH5hRl90uGx4kcc4+FLm1iWK1F8LPNnkZYvh9p/W246fGtN0q/wDMje6X/LgWtFcBB5rtcryOlZhRRRSGFb+sBW/r2+ifr9Pc+b6e+36+xiNQ/SNz/Gf8TUepGofpG5/jP+JqPXj1O2/M+go/Lj5IKKKKg0Cs/dT2lt2pd7xkVDagAuuRnNaCklFY5Kgn2it6NVU27rVGFek6iVno7kKDVNMbcLeeLhSxCjHAqqXvra9GutEFhuDtkTbykZwFb38c++tF3afsL9ldwCMY4rWNeEL2Wut+RlPZ5ztiemluZT3E0Vt2kinndY4pLUqsjHCk7s4zUUw2lvrV29/M8UdzteGQSsisMcjIPWtEVVlwyggeBFcZFcYZAw8iKqO0qOi4WInsrk9eNymt47J4r+ezjlYdyUMzuWD8HgZ60/p3HZmIeItv6VZgADbjA8qAOMY48qme0YuHFMuGz4c78Gv9lRaDHZEDGD6I3H/tNRGlkj0/SIZJ3t7WSMCaVTgjCjAz4A1ogBjGOPKgqpXaQCPLFOO0pNtrV3JlsraST0VjOkWY1zT/AENnlVWbfKZGdc7egJJGfdU/T/05qpxwTD/uVZBFUABQMdMDpXcAHIFFTaVKLVuFv3cdPZsDTvxv+rEbVBnSbv8AgP8A7pqqstS0VNLt45nhLLCodTHk5xz4VfEZGDXAiDoo+yop1oxhhaet8i6tGUp44taWzMu1rcSdn0kaOXuorrvUQZDiLPh9tSpBo1wIoonmu2kYYiSZmI9pBPGPbWg8KSqIpJVVBPiBW2+X4f6MFsduPDiuRSXUscmtSwahdPBbxxqYlEmwP5nPjSNMEX0jqRgRxCYV2F2Ylx63IzzjNXzIr/WUHHmM13Az0FLelgw2/wDhW6NzxN8fUorMEdiiMc+jycfbSr0H8jMAHPo6cfZV3gYxgY8qMAjGBio3hYr243L3b4bX+mxyP/Zr7hSqKK5ZO7udcVZWCiiipGFb+sBW/r2+ifr9Pc+b6e+36+xiNQ/SNz/Gf8TUepGofpG5/jP+JqPXj1O2/M+go/Lj5IKKKKg0CiiigAooooAKj3lqbuIILiaDBzuibaTUiirhJxd0TKKkrMzun2dxd3N7HJql6BbzbFxL1GPHipMepejatqMUzySBTEIolBZvqknApWi//e6r/iv6UaeintFqshA3AQgHyBX/AIV6UpJympLJJex5VOLUYYHm2/cnWd9BexPJExGw4dXG1lPtFRzrloCTtmMIODMIzs+2q65V9/aBYs7jGnA/9PNO29vcyaKhOqxrbGAZ/MrgDHnmp3ekvif4/wDL8i95qv4V+f07cyzutRtbMRmaUKJASp6g4Gaa+l7YQJKyTKZGISMxne2PIVXS28SyaHDv7+JCdrkY3YXjj7KmX88ranBZ2yxJM8bP38i5KL09UeJqVRp5Lzf+inXqWbvbRersSLXUobmYwbJYZQN2yVCpI8x503JrVqjSIiyyvG5RkjQsQR1+HNQAk0faezjnvfSW7p/1Au0fCntEaL07VVBHeC7JPnjHH9acqFNXla6sn+7CjtFSTUb2d2s/K/MmJqtnLHA6y5Wd9i8freR8jUiS4iimihYnvJs7AB1x1rOi2N1b6wYOiXPewkftrycVP0q6XVrx9QCYjjjWKPPmeW+/A+FKps8IpyWi/wCQ6W01JNRer09y4ooorz2ekFFFFIAooooAKKKKACt/WArf17fRP1+nufN9Pfb9fYxGofpG5/jP+JqPUjUP0jc/xn/E1Hrx6nbfmfQUflx8kFFFFQaBRRRQAUUUUAFFFFADUNrDA8rxphpm3Oc9TRHbRRTyzouJJsbznrgYFO0VeOXMjBHkNJbRRzSzKmHmxvOeuOBUT6C03ve89HHXO3cdufd0qwoqlVqLRkulTlqkNSW0MksUrploSSh/Z8KRd2FtfKonj3FDlWBII+IqRRUqc07plOnBqzREg0qzt5EkihxImcNkk89c+dQrfRY5ZbxryLPeXLPGVbBKkDxHuq4rnStVtFRXzzZlLZ6btloQ5VOn2qQ2NkZB0CqQAPac0rS7L6P0+K3ONyjLEdCx5NS6KmVVuGH/AJlRopTxei/AUUUVibBRRRQAUUUUAFFFFABW/rAVv69von6/T3Pm+nvt+vsYjUP0jc/xn/E1HqRqH6Ruf4z/AImo9ePU7b8z6Cj8uPkgoooqDQKKKKACiiigAooooAld7EWiYlfVPQdMY91cV1w+ZFDEg5xnI8ulRqK0xmPUrmPb4/RypYcrjbjkNnr9lOmaFpFcYX1mzxx04qJRRjYdShcrBmBBBOOSBjJp95ULxFWAULj3HHu86i0UlIbpppIfeRdrYIL7V9YDqa7JKjtITznbjj7aj0UY2HVIlGaNZA3qtjd4eBHApiXZ3n5s5XAxSKKHO6sONNRdwoooqDQKKKKACiiigAooooAK39YCt/Xt9E/X6e583099v19jEah+kbn+M/4mo9SNQ/SNz/Gf8TUevHqdt+Z9BR+XHyQUUUVBoFFFFABRRRQAUUUUAFFFNTyGKLcoydygcZ6kD+tVGLk7ITdlcdqMbiXnbE2R4FTz8aQLuYpKTGqGNQcHzwD/AFrj3kqySKEU7HC+ecgE/jXTClJZWuYSqJ53HHmmUj82T7QpPj8qU80irERGTu68Hj5UeknuIZe6J73Hqgg4yCevTwpoXjlSQgzg4XdyDx86pRbzwicksmyUhcoN6hW8QKVUM3xJYCPIVC27wJAPHv4P2U7BcGWRkKbSpb4gHANZTozV20aRqxeQ/RRRXOahRRRQAUUUUAFFFFABRRRQAVv6wFb+vb6J+v09z5vp77fr7GI1D9I3P8Z/xNR6kah+kbn+M/4mo9ePU7b8z6Cj8uPkgoooqDQKKKKACiiigAooooAKKKKAObRnO0ZPU4rm1ck7Rk+ylUU7sLIPL2Vzauc4rtFF2FkcCjGMDHurtFFF2KyCiiikMKKKKACiiigAooooAKKKKACt/WArf17fRP1+nufN9Pfb9fYxGofpG5/jP+JqPUjUP0jc/wAZ/wATUevHqdt+Z9BR+XHyQUUUVBoFFFFABRRRQAUUUUAFFFTNJVX1SBWAIJPBHsNVGOKSRM5YIuXIh0VsJn0+3LCVYV2LvfK/VXzPHA9p8j5VxZNPeXu1jjLhtpURezPl0x49K7dyfM8v/Jx7pkKK10c+mSqjRrGe8+pmIgt16AjnoaQLzSN6JuhzJjb6nHJ2jnGB6wxz48U9xlzD/Jx7plKK18c2myzGFBEXDlMGPGWHUAkcn2VSdoI0jv1WNFUd2DgDHiayq7M6ccTZvQ21Vp4UirooorkO8KKKKACiiigAooooAKKKKACt/WArf17fRP1+nufN9Pfb9fYxGofpG5/jP+JqPUjUP0jc/wAZ/wATUevHqdt+Z79H5cfJBRRRUGoUUUUAFFFFABRRRQAVN0b9LQe8/gahVM0ghdUhYnABJJ+BrSl20Y1/lS8jRXGl99PdyJLs9MgEMoK54GcEeRwx8/D4txaTJb3MU8FwqGOMQgGMkGIDgH1uoPOfbjFWHfxAZMir/wCo4rjXEK5zKgx156V7ycj5a0SutdFNstownVprYv6wQhXDdRjJx0HOfCmB2aVJ1nS5IcFn5TI7wuXJxnGMsePdznmrkTwnOJU4OD6w60j0uDeqd4uW5H2Z/AU7yC0SHBpLxzF5p1kX0lrkKse3DEYAzk8DJqp7R/pFf4Q/E1pPSIcZ7xfPg+VZrtEwbUFKkEd2Oh9prk2vE6eZ3bBZVkVdFFFeOfQhRRRQAUUUUAFFFFABRRRQAVv6wFb+vb6J+v09z5vp77fr7GI1D9I3P8Z/xNR63DWNo7FmtYWYnJJjBJNc+j7L9zg/lj5VyT2S8m7ndT260EsPDn/DEUVt/o+y/c4P5Y+VH0fZfucH8sfKp3TxGm/+H9/wxFFbf6Psv3OD+WPlR9H2X7nB/LHyo3TxBv8A4f3/AAxFFbf6Psv3OD+WPlR9H2X7nB/LHyo3TxBv/h/f8MRRW3+j7L9zg/lj5UfR9l+5wfyx8qN08Qb/AOH9/wAMRUzSAG1SFWGQcgjz4Nav6Psv3OD+WPlSks7WNw8dtCjDoVQAirp7LaSdzKtt2Km1h/f8G3sYJGyyZ69TnqK42n2zrgofbg9f+cCpdFetgfM8HHHkRjY2zOXMQ3Ft2fb/AMium0gJGY+nA5PlipFFGB8wxx5ERdPtUA2wgYUqPd5VntfjSK/VUXaO7Bx8TWspqS1t5m3S28UjYxlkBNc+0UnKFrnVsldQqqWEwtFbf6Psv3OD+WPlR9H2X7nB/LHyrzt08R7O/wDh/f8ADEUVt/o+y/c4P5Y+VH0fZfucH8sfKjdPEG/+H9/wxFFbf6Psv3OD+WPlR9H2X7nB/LHyo3TxBv8A4f3/AAxFFbf6Psv3OD+WPlR9H2X7nB/LHyo3TxBv/h/f8MRRW3+j7L9zg/lj5UfR9l+5wfyx8qN08Qb/AOH9/wAMRW/qP9H2X7nB/LHyqRXqdHUerxZ8vc8PpfaOuwZWtf2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929" y="3356992"/>
            <a:ext cx="1113083" cy="1652905"/>
          </a:xfrm>
          <a:prstGeom prst="rect">
            <a:avLst/>
          </a:prstGeom>
        </p:spPr>
      </p:pic>
      <p:sp>
        <p:nvSpPr>
          <p:cNvPr id="18" name="TextBox 17"/>
          <p:cNvSpPr txBox="1"/>
          <p:nvPr/>
        </p:nvSpPr>
        <p:spPr>
          <a:xfrm>
            <a:off x="1835696" y="3380799"/>
            <a:ext cx="6870114" cy="923330"/>
          </a:xfrm>
          <a:prstGeom prst="rect">
            <a:avLst/>
          </a:prstGeom>
          <a:noFill/>
        </p:spPr>
        <p:txBody>
          <a:bodyPr wrap="square" rtlCol="0">
            <a:spAutoFit/>
          </a:bodyPr>
          <a:lstStyle/>
          <a:p>
            <a:pPr marL="285750" indent="-285750">
              <a:buFont typeface="Wingdings" panose="05000000000000000000" pitchFamily="2" charset="2"/>
              <a:buChar char="§"/>
            </a:pPr>
            <a:r>
              <a:rPr lang="en-GB" dirty="0" smtClean="0"/>
              <a:t>External beam therapy by Peter </a:t>
            </a:r>
            <a:r>
              <a:rPr lang="en-GB" dirty="0" err="1" smtClean="0"/>
              <a:t>Hoskin</a:t>
            </a:r>
            <a:r>
              <a:rPr lang="en-GB" dirty="0" smtClean="0"/>
              <a:t>. A bit more clinical, but still a very clear book.</a:t>
            </a:r>
            <a:endParaRPr lang="en-GB" dirty="0"/>
          </a:p>
          <a:p>
            <a:endParaRPr lang="en-GB" dirty="0"/>
          </a:p>
        </p:txBody>
      </p:sp>
      <p:sp>
        <p:nvSpPr>
          <p:cNvPr id="11" name="Rectangle 10"/>
          <p:cNvSpPr/>
          <p:nvPr/>
        </p:nvSpPr>
        <p:spPr>
          <a:xfrm>
            <a:off x="2135258" y="5363924"/>
            <a:ext cx="6397182" cy="369332"/>
          </a:xfrm>
          <a:prstGeom prst="rect">
            <a:avLst/>
          </a:prstGeom>
        </p:spPr>
        <p:txBody>
          <a:bodyPr wrap="square">
            <a:spAutoFit/>
          </a:bodyPr>
          <a:lstStyle/>
          <a:p>
            <a:r>
              <a:rPr lang="en-GB" dirty="0"/>
              <a:t>http://www.cancerquest.org/radiation-therapy-introduction.html</a:t>
            </a:r>
          </a:p>
        </p:txBody>
      </p:sp>
      <p:pic>
        <p:nvPicPr>
          <p:cNvPr id="2058" name="Picture 10" descr="http://www.cancerquest.org/multimedia/skeleton/cq-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5199" y="5500667"/>
            <a:ext cx="1113083" cy="27101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135258" y="5629399"/>
            <a:ext cx="3804894" cy="307777"/>
          </a:xfrm>
          <a:prstGeom prst="rect">
            <a:avLst/>
          </a:prstGeom>
          <a:noFill/>
        </p:spPr>
        <p:txBody>
          <a:bodyPr wrap="square" rtlCol="0">
            <a:spAutoFit/>
          </a:bodyPr>
          <a:lstStyle/>
          <a:p>
            <a:r>
              <a:rPr lang="en-GB" sz="1400" dirty="0" smtClean="0">
                <a:solidFill>
                  <a:srgbClr val="61B9BB"/>
                </a:solidFill>
              </a:rPr>
              <a:t>Geared to American practice, but still useful</a:t>
            </a:r>
            <a:endParaRPr lang="en-GB" sz="1400" dirty="0">
              <a:solidFill>
                <a:srgbClr val="61B9BB"/>
              </a:solidFill>
            </a:endParaRPr>
          </a:p>
        </p:txBody>
      </p:sp>
    </p:spTree>
    <p:extLst>
      <p:ext uri="{BB962C8B-B14F-4D97-AF65-F5344CB8AC3E}">
        <p14:creationId xmlns:p14="http://schemas.microsoft.com/office/powerpoint/2010/main" val="1621157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4213" y="-99392"/>
            <a:ext cx="7772400" cy="1143000"/>
          </a:xfrm>
        </p:spPr>
        <p:txBody>
          <a:bodyPr>
            <a:normAutofit/>
          </a:bodyPr>
          <a:lstStyle/>
          <a:p>
            <a:pPr defTabSz="762000"/>
            <a:r>
              <a:rPr lang="en-GB" dirty="0">
                <a:latin typeface="Tw Cen MT" panose="020B0602020104020603" pitchFamily="34" charset="0"/>
                <a:ea typeface="+mn-ea"/>
                <a:cs typeface="Comic Sans MS"/>
              </a:rPr>
              <a:t>RT is cost effective</a:t>
            </a:r>
          </a:p>
        </p:txBody>
      </p:sp>
      <p:sp>
        <p:nvSpPr>
          <p:cNvPr id="29699" name="Rectangle 3"/>
          <p:cNvSpPr>
            <a:spLocks noGrp="1" noChangeArrowheads="1"/>
          </p:cNvSpPr>
          <p:nvPr>
            <p:ph type="body" idx="1"/>
          </p:nvPr>
        </p:nvSpPr>
        <p:spPr>
          <a:xfrm>
            <a:off x="685800" y="1916113"/>
            <a:ext cx="7772400" cy="4179887"/>
          </a:xfrm>
        </p:spPr>
        <p:txBody>
          <a:bodyPr/>
          <a:lstStyle/>
          <a:p>
            <a:pPr>
              <a:buFontTx/>
              <a:buNone/>
            </a:pPr>
            <a:r>
              <a:rPr lang="en-GB" dirty="0" smtClean="0">
                <a:latin typeface="Calibri" panose="020F0502020204030204" pitchFamily="34" charset="0"/>
                <a:ea typeface="ＭＳ Ｐゴシック" charset="0"/>
                <a:cs typeface="Comic Sans MS"/>
              </a:rPr>
              <a:t>Cost of adjuvant treatment:</a:t>
            </a:r>
            <a:endParaRPr lang="en-GB" dirty="0">
              <a:latin typeface="Calibri" panose="020F0502020204030204" pitchFamily="34" charset="0"/>
              <a:ea typeface="ＭＳ Ｐゴシック" charset="0"/>
              <a:cs typeface="Comic Sans MS"/>
            </a:endParaRPr>
          </a:p>
          <a:p>
            <a:pPr>
              <a:buNone/>
            </a:pPr>
            <a:endParaRPr lang="en-GB" dirty="0">
              <a:latin typeface="Calibri" panose="020F0502020204030204" pitchFamily="34" charset="0"/>
              <a:ea typeface="ＭＳ Ｐゴシック" charset="0"/>
              <a:cs typeface="Comic Sans MS"/>
            </a:endParaRPr>
          </a:p>
          <a:p>
            <a:r>
              <a:rPr lang="en-GB" dirty="0">
                <a:latin typeface="Calibri" panose="020F0502020204030204" pitchFamily="34" charset="0"/>
                <a:ea typeface="ＭＳ Ｐゴシック" charset="0"/>
                <a:cs typeface="Comic Sans MS"/>
              </a:rPr>
              <a:t>Breast chemotherapy ~ £</a:t>
            </a:r>
            <a:r>
              <a:rPr lang="en-GB" dirty="0" smtClean="0">
                <a:latin typeface="Calibri" panose="020F0502020204030204" pitchFamily="34" charset="0"/>
                <a:ea typeface="ＭＳ Ｐゴシック" charset="0"/>
                <a:cs typeface="Comic Sans MS"/>
              </a:rPr>
              <a:t>5,000</a:t>
            </a:r>
          </a:p>
          <a:p>
            <a:endParaRPr lang="en-GB" dirty="0" smtClean="0">
              <a:latin typeface="Calibri" panose="020F0502020204030204" pitchFamily="34" charset="0"/>
              <a:ea typeface="ＭＳ Ｐゴシック" charset="0"/>
              <a:cs typeface="Comic Sans MS"/>
            </a:endParaRPr>
          </a:p>
          <a:p>
            <a:r>
              <a:rPr lang="en-GB" dirty="0" smtClean="0">
                <a:latin typeface="Calibri" panose="020F0502020204030204" pitchFamily="34" charset="0"/>
                <a:ea typeface="ＭＳ Ｐゴシック" charset="0"/>
                <a:cs typeface="Comic Sans MS"/>
              </a:rPr>
              <a:t>Breast RT ~ £2,500</a:t>
            </a:r>
          </a:p>
          <a:p>
            <a:endParaRPr lang="en-GB" dirty="0">
              <a:latin typeface="Comic Sans MS"/>
              <a:ea typeface="ＭＳ Ｐゴシック" charset="0"/>
              <a:cs typeface="Comic Sans MS"/>
            </a:endParaRPr>
          </a:p>
          <a:p>
            <a:endParaRPr lang="en-GB" b="1" dirty="0">
              <a:latin typeface="Arial" charset="0"/>
              <a:ea typeface="ＭＳ Ｐゴシック" charset="0"/>
              <a:cs typeface="ＭＳ Ｐゴシック" charset="0"/>
            </a:endParaRPr>
          </a:p>
          <a:p>
            <a:endParaRPr lang="en-GB" b="1" dirty="0">
              <a:latin typeface="Arial" charset="0"/>
              <a:ea typeface="ＭＳ Ｐゴシック" charset="0"/>
              <a:cs typeface="ＭＳ Ｐゴシック" charset="0"/>
            </a:endParaRPr>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1893646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ontent Placeholder 12"/>
          <p:cNvGrpSpPr>
            <a:grpSpLocks noGrp="1"/>
          </p:cNvGrpSpPr>
          <p:nvPr/>
        </p:nvGrpSpPr>
        <p:grpSpPr bwMode="auto">
          <a:xfrm>
            <a:off x="1475656" y="4188221"/>
            <a:ext cx="6203032" cy="2337123"/>
            <a:chOff x="5357818" y="3286124"/>
            <a:chExt cx="3786182" cy="1798638"/>
          </a:xfrm>
        </p:grpSpPr>
        <p:pic>
          <p:nvPicPr>
            <p:cNvPr id="14" name="Picture 16" descr="Ringinterstiti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7725" y="3286124"/>
              <a:ext cx="1946275" cy="1798638"/>
            </a:xfrm>
            <a:prstGeom prst="rect">
              <a:avLst/>
            </a:prstGeom>
            <a:noFill/>
            <a:ln w="9525">
              <a:noFill/>
              <a:miter lim="800000"/>
              <a:headEnd/>
              <a:tailEnd/>
            </a:ln>
          </p:spPr>
        </p:pic>
        <p:pic>
          <p:nvPicPr>
            <p:cNvPr id="15" name="Picture 17" descr="Vienna applicator"/>
            <p:cNvPicPr>
              <a:picLocks noChangeAspect="1" noChangeArrowheads="1"/>
            </p:cNvPicPr>
            <p:nvPr/>
          </p:nvPicPr>
          <p:blipFill>
            <a:blip r:embed="rId4" cstate="print"/>
            <a:srcRect/>
            <a:stretch>
              <a:fillRect/>
            </a:stretch>
          </p:blipFill>
          <p:spPr bwMode="auto">
            <a:xfrm>
              <a:off x="5357818" y="3561213"/>
              <a:ext cx="1780032" cy="1248461"/>
            </a:xfrm>
            <a:prstGeom prst="rect">
              <a:avLst/>
            </a:prstGeom>
            <a:noFill/>
            <a:ln w="9525">
              <a:noFill/>
              <a:miter lim="800000"/>
              <a:headEnd/>
              <a:tailEnd/>
            </a:ln>
          </p:spPr>
        </p:pic>
      </p:grpSp>
      <p:sp>
        <p:nvSpPr>
          <p:cNvPr id="31746" name="Rectangle 2"/>
          <p:cNvSpPr>
            <a:spLocks noGrp="1" noChangeArrowheads="1"/>
          </p:cNvSpPr>
          <p:nvPr>
            <p:ph type="title"/>
          </p:nvPr>
        </p:nvSpPr>
        <p:spPr>
          <a:xfrm>
            <a:off x="611188" y="44450"/>
            <a:ext cx="7772400" cy="720725"/>
          </a:xfrm>
        </p:spPr>
        <p:txBody>
          <a:bodyPr>
            <a:noAutofit/>
          </a:bodyPr>
          <a:lstStyle/>
          <a:p>
            <a:pPr defTabSz="762000"/>
            <a:r>
              <a:rPr lang="en-GB" dirty="0">
                <a:latin typeface="Tw Cen MT" panose="020B0602020104020603" pitchFamily="34" charset="0"/>
                <a:ea typeface="+mn-ea"/>
                <a:cs typeface="Comic Sans MS"/>
              </a:rPr>
              <a:t>RT is cutting edge</a:t>
            </a:r>
          </a:p>
        </p:txBody>
      </p:sp>
      <p:grpSp>
        <p:nvGrpSpPr>
          <p:cNvPr id="2" name="Group 5"/>
          <p:cNvGrpSpPr>
            <a:grpSpLocks/>
          </p:cNvGrpSpPr>
          <p:nvPr/>
        </p:nvGrpSpPr>
        <p:grpSpPr bwMode="auto">
          <a:xfrm>
            <a:off x="185461" y="765175"/>
            <a:ext cx="4207152" cy="3653323"/>
            <a:chOff x="930" y="976"/>
            <a:chExt cx="3908" cy="3271"/>
          </a:xfrm>
        </p:grpSpPr>
        <p:pic>
          <p:nvPicPr>
            <p:cNvPr id="31750" name="Picture 2" descr="IMPORTHIGH_doseplanearm1_coplan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0" y="976"/>
              <a:ext cx="3908" cy="3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1" name="Text Box 6"/>
            <p:cNvSpPr txBox="1">
              <a:spLocks noChangeArrowheads="1"/>
            </p:cNvSpPr>
            <p:nvPr/>
          </p:nvSpPr>
          <p:spPr bwMode="auto">
            <a:xfrm>
              <a:off x="1383" y="2024"/>
              <a:ext cx="887"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000000"/>
                  </a:solidFill>
                  <a:latin typeface="Arial" charset="0"/>
                </a:rPr>
                <a:t>2.4Gy</a:t>
              </a:r>
            </a:p>
          </p:txBody>
        </p:sp>
        <p:sp>
          <p:nvSpPr>
            <p:cNvPr id="31752" name="Text Box 7"/>
            <p:cNvSpPr txBox="1">
              <a:spLocks noChangeArrowheads="1"/>
            </p:cNvSpPr>
            <p:nvPr/>
          </p:nvSpPr>
          <p:spPr bwMode="auto">
            <a:xfrm>
              <a:off x="2037" y="2295"/>
              <a:ext cx="887"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000000"/>
                  </a:solidFill>
                  <a:latin typeface="Arial" charset="0"/>
                </a:rPr>
                <a:t>2.7Gy</a:t>
              </a:r>
            </a:p>
          </p:txBody>
        </p:sp>
        <p:sp>
          <p:nvSpPr>
            <p:cNvPr id="31753" name="Text Box 8"/>
            <p:cNvSpPr txBox="1">
              <a:spLocks noChangeArrowheads="1"/>
            </p:cNvSpPr>
            <p:nvPr/>
          </p:nvSpPr>
          <p:spPr bwMode="auto">
            <a:xfrm>
              <a:off x="2789" y="2614"/>
              <a:ext cx="887"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solidFill>
                    <a:srgbClr val="000000"/>
                  </a:solidFill>
                  <a:latin typeface="Arial" charset="0"/>
                </a:rPr>
                <a:t>3.2Gy</a:t>
              </a:r>
            </a:p>
          </p:txBody>
        </p:sp>
        <p:sp>
          <p:nvSpPr>
            <p:cNvPr id="31754" name="Text Box 9"/>
            <p:cNvSpPr txBox="1">
              <a:spLocks noChangeArrowheads="1"/>
            </p:cNvSpPr>
            <p:nvPr/>
          </p:nvSpPr>
          <p:spPr bwMode="auto">
            <a:xfrm>
              <a:off x="1095" y="3660"/>
              <a:ext cx="2030" cy="5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3200">
                  <a:solidFill>
                    <a:srgbClr val="000000"/>
                  </a:solidFill>
                  <a:latin typeface="Arial" charset="0"/>
                </a:rPr>
                <a:t>15 fractions</a:t>
              </a:r>
            </a:p>
          </p:txBody>
        </p:sp>
        <p:sp>
          <p:nvSpPr>
            <p:cNvPr id="577548" name="Text Box 12"/>
            <p:cNvSpPr txBox="1">
              <a:spLocks noChangeArrowheads="1"/>
            </p:cNvSpPr>
            <p:nvPr/>
          </p:nvSpPr>
          <p:spPr bwMode="auto">
            <a:xfrm>
              <a:off x="2472" y="1072"/>
              <a:ext cx="2222" cy="826"/>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2800" b="1">
                  <a:solidFill>
                    <a:schemeClr val="tx2"/>
                  </a:solidFill>
                  <a:effectLst>
                    <a:outerShdw blurRad="38100" dist="38100" dir="2700000" algn="tl">
                      <a:srgbClr val="000000"/>
                    </a:outerShdw>
                  </a:effectLst>
                  <a:latin typeface="Arial" charset="0"/>
                </a:rPr>
                <a:t>IMPORT HIGH</a:t>
              </a:r>
            </a:p>
          </p:txBody>
        </p:sp>
      </p:grpSp>
      <p:pic>
        <p:nvPicPr>
          <p:cNvPr id="31748" name="Picture 5" descr="boost pl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89887" y="764704"/>
            <a:ext cx="4220490" cy="2951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6" name="Group 15"/>
          <p:cNvGrpSpPr/>
          <p:nvPr/>
        </p:nvGrpSpPr>
        <p:grpSpPr>
          <a:xfrm>
            <a:off x="-1" y="0"/>
            <a:ext cx="9144001" cy="6858001"/>
            <a:chOff x="-1" y="0"/>
            <a:chExt cx="9144001" cy="6858001"/>
          </a:xfrm>
        </p:grpSpPr>
        <p:sp>
          <p:nvSpPr>
            <p:cNvPr id="17" name="Rectangle 16"/>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127268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p:cNvSpPr>
            <a:spLocks noGrp="1" noChangeArrowheads="1"/>
          </p:cNvSpPr>
          <p:nvPr>
            <p:ph type="ctrTitle"/>
          </p:nvPr>
        </p:nvSpPr>
        <p:spPr>
          <a:xfrm>
            <a:off x="683568" y="1844824"/>
            <a:ext cx="7772400" cy="1470025"/>
          </a:xfrm>
        </p:spPr>
        <p:txBody>
          <a:bodyPr/>
          <a:lstStyle/>
          <a:p>
            <a:pPr>
              <a:defRPr/>
            </a:pPr>
            <a:r>
              <a:rPr lang="en-GB" dirty="0" smtClean="0">
                <a:latin typeface="Tw Cen MT" panose="020B0602020104020603" pitchFamily="34" charset="0"/>
              </a:rPr>
              <a:t>Indications for RT</a:t>
            </a:r>
          </a:p>
        </p:txBody>
      </p:sp>
      <p:grpSp>
        <p:nvGrpSpPr>
          <p:cNvPr id="3" name="Group 2"/>
          <p:cNvGrpSpPr/>
          <p:nvPr/>
        </p:nvGrpSpPr>
        <p:grpSpPr>
          <a:xfrm>
            <a:off x="-1" y="0"/>
            <a:ext cx="9144001" cy="6858001"/>
            <a:chOff x="-1" y="0"/>
            <a:chExt cx="9144001" cy="6858001"/>
          </a:xfrm>
        </p:grpSpPr>
        <p:sp>
          <p:nvSpPr>
            <p:cNvPr id="4" name="Rectangle 3"/>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543251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55650" y="188913"/>
            <a:ext cx="7772400" cy="863600"/>
          </a:xfrm>
        </p:spPr>
        <p:txBody>
          <a:bodyPr/>
          <a:lstStyle/>
          <a:p>
            <a:pPr>
              <a:defRPr/>
            </a:pPr>
            <a:r>
              <a:rPr lang="en-GB" dirty="0" smtClean="0">
                <a:latin typeface="Tw Cen MT" panose="020B0602020104020603" pitchFamily="34" charset="0"/>
              </a:rPr>
              <a:t>Radical RT</a:t>
            </a:r>
            <a:endParaRPr lang="en-US" dirty="0" smtClean="0">
              <a:latin typeface="Tw Cen MT" panose="020B0602020104020603" pitchFamily="34" charset="0"/>
            </a:endParaRPr>
          </a:p>
        </p:txBody>
      </p:sp>
      <p:sp>
        <p:nvSpPr>
          <p:cNvPr id="82947" name="Rectangle 3"/>
          <p:cNvSpPr>
            <a:spLocks noGrp="1" noChangeArrowheads="1"/>
          </p:cNvSpPr>
          <p:nvPr>
            <p:ph type="body" idx="1"/>
          </p:nvPr>
        </p:nvSpPr>
        <p:spPr>
          <a:xfrm>
            <a:off x="684213" y="1484313"/>
            <a:ext cx="7772400" cy="4400550"/>
          </a:xfrm>
        </p:spPr>
        <p:txBody>
          <a:bodyPr>
            <a:normAutofit/>
          </a:bodyPr>
          <a:lstStyle/>
          <a:p>
            <a:pPr>
              <a:lnSpc>
                <a:spcPct val="80000"/>
              </a:lnSpc>
              <a:buFont typeface="Wingdings" panose="05000000000000000000" pitchFamily="2" charset="2"/>
              <a:buChar char="v"/>
              <a:defRPr/>
            </a:pPr>
            <a:r>
              <a:rPr lang="en-GB" sz="2800" dirty="0" smtClean="0">
                <a:cs typeface="+mn-cs"/>
              </a:rPr>
              <a:t>Primary curative treatment </a:t>
            </a:r>
          </a:p>
          <a:p>
            <a:pPr lvl="1">
              <a:lnSpc>
                <a:spcPct val="80000"/>
              </a:lnSpc>
              <a:defRPr/>
            </a:pPr>
            <a:r>
              <a:rPr lang="en-GB" dirty="0" smtClean="0"/>
              <a:t>Squamous cell carcinomas</a:t>
            </a:r>
          </a:p>
          <a:p>
            <a:pPr lvl="2">
              <a:lnSpc>
                <a:spcPct val="80000"/>
              </a:lnSpc>
              <a:defRPr/>
            </a:pPr>
            <a:r>
              <a:rPr lang="en-GB" sz="2400" dirty="0" smtClean="0"/>
              <a:t>Skin</a:t>
            </a:r>
          </a:p>
          <a:p>
            <a:pPr lvl="2">
              <a:lnSpc>
                <a:spcPct val="80000"/>
              </a:lnSpc>
              <a:defRPr/>
            </a:pPr>
            <a:r>
              <a:rPr lang="en-GB" sz="2400" dirty="0" smtClean="0"/>
              <a:t>Cervix</a:t>
            </a:r>
          </a:p>
          <a:p>
            <a:pPr lvl="2">
              <a:lnSpc>
                <a:spcPct val="80000"/>
              </a:lnSpc>
              <a:defRPr/>
            </a:pPr>
            <a:r>
              <a:rPr lang="en-GB" sz="2400" dirty="0" smtClean="0"/>
              <a:t>Head + neck</a:t>
            </a:r>
          </a:p>
          <a:p>
            <a:pPr lvl="2">
              <a:lnSpc>
                <a:spcPct val="80000"/>
              </a:lnSpc>
              <a:defRPr/>
            </a:pPr>
            <a:r>
              <a:rPr lang="en-GB" sz="2400" dirty="0" smtClean="0"/>
              <a:t>Lung</a:t>
            </a:r>
          </a:p>
          <a:p>
            <a:pPr lvl="2">
              <a:lnSpc>
                <a:spcPct val="80000"/>
              </a:lnSpc>
              <a:defRPr/>
            </a:pPr>
            <a:r>
              <a:rPr lang="en-GB" sz="2400" dirty="0" smtClean="0"/>
              <a:t>Anus</a:t>
            </a:r>
          </a:p>
          <a:p>
            <a:pPr lvl="1">
              <a:lnSpc>
                <a:spcPct val="80000"/>
              </a:lnSpc>
              <a:defRPr/>
            </a:pPr>
            <a:r>
              <a:rPr lang="en-GB" dirty="0" smtClean="0"/>
              <a:t>Lymphoma</a:t>
            </a:r>
          </a:p>
          <a:p>
            <a:pPr lvl="1">
              <a:lnSpc>
                <a:spcPct val="80000"/>
              </a:lnSpc>
              <a:defRPr/>
            </a:pPr>
            <a:r>
              <a:rPr lang="en-GB" dirty="0" smtClean="0"/>
              <a:t>Prostate</a:t>
            </a:r>
          </a:p>
          <a:p>
            <a:pPr lvl="1">
              <a:lnSpc>
                <a:spcPct val="80000"/>
              </a:lnSpc>
              <a:defRPr/>
            </a:pPr>
            <a:endParaRPr lang="en-GB" dirty="0" smtClean="0"/>
          </a:p>
          <a:p>
            <a:pPr lvl="1">
              <a:lnSpc>
                <a:spcPct val="80000"/>
              </a:lnSpc>
              <a:defRPr/>
            </a:pPr>
            <a:r>
              <a:rPr lang="en-GB" dirty="0" smtClean="0"/>
              <a:t>Concomitant chemotherapy</a:t>
            </a:r>
          </a:p>
        </p:txBody>
      </p:sp>
      <p:grpSp>
        <p:nvGrpSpPr>
          <p:cNvPr id="4" name="Group 3"/>
          <p:cNvGrpSpPr/>
          <p:nvPr/>
        </p:nvGrpSpPr>
        <p:grpSpPr>
          <a:xfrm>
            <a:off x="-1" y="0"/>
            <a:ext cx="9144001" cy="6858001"/>
            <a:chOff x="-1" y="0"/>
            <a:chExt cx="9144001" cy="6858001"/>
          </a:xfrm>
        </p:grpSpPr>
        <p:sp>
          <p:nvSpPr>
            <p:cNvPr id="5" name="Rectangle 4"/>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3708786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755650" y="116632"/>
            <a:ext cx="7772400" cy="844550"/>
          </a:xfrm>
        </p:spPr>
        <p:txBody>
          <a:bodyPr/>
          <a:lstStyle/>
          <a:p>
            <a:pPr>
              <a:defRPr/>
            </a:pPr>
            <a:r>
              <a:rPr lang="en-GB" dirty="0" smtClean="0">
                <a:latin typeface="Tw Cen MT" panose="020B0602020104020603" pitchFamily="34" charset="0"/>
              </a:rPr>
              <a:t>Radical RT</a:t>
            </a:r>
          </a:p>
        </p:txBody>
      </p:sp>
      <p:pic>
        <p:nvPicPr>
          <p:cNvPr id="15362" name="Picture 3" descr="sc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2109788"/>
            <a:ext cx="2027238" cy="3757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4" descr="scc+2"/>
          <p:cNvPicPr>
            <a:picLocks noChangeAspect="1" noChangeArrowheads="1"/>
          </p:cNvPicPr>
          <p:nvPr/>
        </p:nvPicPr>
        <p:blipFill>
          <a:blip r:embed="rId4" cstate="screen">
            <a:lum bright="6000" contrast="-24000"/>
            <a:extLst>
              <a:ext uri="{28A0092B-C50C-407E-A947-70E740481C1C}">
                <a14:useLocalDpi xmlns:a14="http://schemas.microsoft.com/office/drawing/2010/main"/>
              </a:ext>
            </a:extLst>
          </a:blip>
          <a:srcRect/>
          <a:stretch>
            <a:fillRect/>
          </a:stretch>
        </p:blipFill>
        <p:spPr bwMode="auto">
          <a:xfrm>
            <a:off x="3048000" y="2109788"/>
            <a:ext cx="1981200" cy="3757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descr="scc+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2139027"/>
            <a:ext cx="3276600" cy="2376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Text Box 6"/>
          <p:cNvSpPr txBox="1">
            <a:spLocks noChangeArrowheads="1"/>
          </p:cNvSpPr>
          <p:nvPr/>
        </p:nvSpPr>
        <p:spPr bwMode="auto">
          <a:xfrm>
            <a:off x="398358" y="1671191"/>
            <a:ext cx="2009880" cy="461665"/>
          </a:xfrm>
          <a:prstGeom prst="rect">
            <a:avLst/>
          </a:prstGeom>
          <a:solidFill>
            <a:srgbClr val="386A57"/>
          </a:solidFill>
          <a:ln>
            <a:noFill/>
          </a:ln>
          <a:effectLst/>
          <a:extLst/>
        </p:spPr>
        <p:txBody>
          <a:bodyPr wrap="square">
            <a:spAutoFit/>
          </a:bodyPr>
          <a:lstStyle/>
          <a:p>
            <a:pPr algn="l" eaLnBrk="1" hangingPunct="1">
              <a:defRPr/>
            </a:pPr>
            <a:r>
              <a:rPr lang="en-GB" sz="2400" dirty="0">
                <a:solidFill>
                  <a:schemeClr val="bg1"/>
                </a:solidFill>
                <a:cs typeface="+mn-cs"/>
              </a:rPr>
              <a:t>Pre-RT</a:t>
            </a:r>
          </a:p>
        </p:txBody>
      </p:sp>
      <p:sp>
        <p:nvSpPr>
          <p:cNvPr id="211975" name="Text Box 7"/>
          <p:cNvSpPr txBox="1">
            <a:spLocks noChangeArrowheads="1"/>
          </p:cNvSpPr>
          <p:nvPr/>
        </p:nvSpPr>
        <p:spPr bwMode="auto">
          <a:xfrm>
            <a:off x="3048000" y="1700808"/>
            <a:ext cx="1981200" cy="461665"/>
          </a:xfrm>
          <a:prstGeom prst="rect">
            <a:avLst/>
          </a:prstGeom>
          <a:solidFill>
            <a:srgbClr val="386A57"/>
          </a:solidFill>
          <a:ln>
            <a:noFill/>
          </a:ln>
          <a:effectLst/>
          <a:extLst/>
        </p:spPr>
        <p:txBody>
          <a:bodyPr wrap="square">
            <a:spAutoFit/>
          </a:bodyPr>
          <a:lstStyle>
            <a:defPPr>
              <a:defRPr lang="en-US"/>
            </a:defPPr>
            <a:lvl1pPr>
              <a:defRPr sz="2800">
                <a:solidFill>
                  <a:schemeClr val="bg1"/>
                </a:solidFill>
              </a:defRPr>
            </a:lvl1pPr>
          </a:lstStyle>
          <a:p>
            <a:r>
              <a:rPr lang="en-GB" sz="2400" dirty="0"/>
              <a:t>6 weeks later</a:t>
            </a:r>
          </a:p>
        </p:txBody>
      </p:sp>
      <p:sp>
        <p:nvSpPr>
          <p:cNvPr id="211976" name="Text Box 8"/>
          <p:cNvSpPr txBox="1">
            <a:spLocks noChangeArrowheads="1"/>
          </p:cNvSpPr>
          <p:nvPr/>
        </p:nvSpPr>
        <p:spPr bwMode="auto">
          <a:xfrm>
            <a:off x="5469930" y="1677362"/>
            <a:ext cx="3293069" cy="461665"/>
          </a:xfrm>
          <a:prstGeom prst="rect">
            <a:avLst/>
          </a:prstGeom>
          <a:solidFill>
            <a:srgbClr val="386A57"/>
          </a:solidFill>
          <a:ln>
            <a:noFill/>
          </a:ln>
          <a:effectLst/>
          <a:extLst/>
        </p:spPr>
        <p:txBody>
          <a:bodyPr wrap="square">
            <a:spAutoFit/>
          </a:bodyPr>
          <a:lstStyle>
            <a:defPPr>
              <a:defRPr lang="en-US"/>
            </a:defPPr>
            <a:lvl1pPr>
              <a:defRPr sz="2800">
                <a:solidFill>
                  <a:schemeClr val="bg1"/>
                </a:solidFill>
              </a:defRPr>
            </a:lvl1pPr>
          </a:lstStyle>
          <a:p>
            <a:r>
              <a:rPr lang="en-GB" sz="2400" dirty="0"/>
              <a:t>9 months later</a:t>
            </a:r>
          </a:p>
        </p:txBody>
      </p:sp>
      <p:grpSp>
        <p:nvGrpSpPr>
          <p:cNvPr id="9" name="Group 8"/>
          <p:cNvGrpSpPr/>
          <p:nvPr/>
        </p:nvGrpSpPr>
        <p:grpSpPr>
          <a:xfrm>
            <a:off x="-1" y="0"/>
            <a:ext cx="9144001" cy="6858001"/>
            <a:chOff x="-1" y="0"/>
            <a:chExt cx="9144001" cy="6858001"/>
          </a:xfrm>
        </p:grpSpPr>
        <p:sp>
          <p:nvSpPr>
            <p:cNvPr id="10" name="Rectangle 9"/>
            <p:cNvSpPr/>
            <p:nvPr/>
          </p:nvSpPr>
          <p:spPr>
            <a:xfrm>
              <a:off x="0" y="0"/>
              <a:ext cx="9144000" cy="116632"/>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0" y="6589097"/>
              <a:ext cx="9144000" cy="268904"/>
            </a:xfrm>
            <a:prstGeom prst="rect">
              <a:avLst/>
            </a:prstGeom>
            <a:gradFill flip="none" rotWithShape="1">
              <a:gsLst>
                <a:gs pos="0">
                  <a:srgbClr val="386A57"/>
                </a:gs>
                <a:gs pos="100000">
                  <a:srgbClr val="61B9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5400000">
              <a:off x="-3341526" y="3399841"/>
              <a:ext cx="6799684" cy="116633"/>
            </a:xfrm>
            <a:prstGeom prst="rect">
              <a:avLst/>
            </a:prstGeom>
            <a:solidFill>
              <a:srgbClr val="386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5400000">
              <a:off x="5685842" y="3367232"/>
              <a:ext cx="6799684" cy="116633"/>
            </a:xfrm>
            <a:prstGeom prst="rect">
              <a:avLst/>
            </a:prstGeom>
            <a:solidFill>
              <a:srgbClr val="61B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116633" y="6589097"/>
            <a:ext cx="4887415" cy="307777"/>
          </a:xfrm>
          <a:prstGeom prst="rect">
            <a:avLst/>
          </a:prstGeom>
          <a:noFill/>
        </p:spPr>
        <p:txBody>
          <a:bodyPr wrap="square" rtlCol="0">
            <a:spAutoFit/>
          </a:bodyPr>
          <a:lstStyle/>
          <a:p>
            <a:r>
              <a:rPr lang="en-US" sz="1400" dirty="0" smtClean="0">
                <a:solidFill>
                  <a:schemeClr val="bg1"/>
                </a:solidFill>
                <a:latin typeface="Tw Cen MT Condensed" panose="020B0606020104020203" pitchFamily="34" charset="0"/>
              </a:rPr>
              <a:t>Lecture 4 </a:t>
            </a:r>
            <a:r>
              <a:rPr lang="en-US" sz="1400" dirty="0" smtClean="0">
                <a:solidFill>
                  <a:srgbClr val="61B9BB"/>
                </a:solidFill>
                <a:latin typeface="Tw Cen MT Condensed" panose="020B0606020104020203" pitchFamily="34" charset="0"/>
              </a:rPr>
              <a:t>|</a:t>
            </a:r>
            <a:r>
              <a:rPr lang="en-US" sz="1400" dirty="0" smtClean="0">
                <a:solidFill>
                  <a:schemeClr val="bg1"/>
                </a:solidFill>
                <a:latin typeface="Tw Cen MT Condensed" panose="020B0606020104020203" pitchFamily="34" charset="0"/>
              </a:rPr>
              <a:t> Radiotherapy</a:t>
            </a:r>
            <a:endParaRPr lang="en-GB" sz="1400" dirty="0">
              <a:solidFill>
                <a:schemeClr val="bg1"/>
              </a:solidFill>
              <a:latin typeface="Tw Cen MT Condensed" panose="020B0606020104020203" pitchFamily="34" charset="0"/>
            </a:endParaRPr>
          </a:p>
        </p:txBody>
      </p:sp>
    </p:spTree>
    <p:extLst>
      <p:ext uri="{BB962C8B-B14F-4D97-AF65-F5344CB8AC3E}">
        <p14:creationId xmlns:p14="http://schemas.microsoft.com/office/powerpoint/2010/main" val="2412259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1214</TotalTime>
  <Words>1774</Words>
  <Application>Microsoft Office PowerPoint</Application>
  <PresentationFormat>On-screen Show (4:3)</PresentationFormat>
  <Paragraphs>327</Paragraphs>
  <Slides>47</Slides>
  <Notes>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60" baseType="lpstr">
      <vt:lpstr>Arial</vt:lpstr>
      <vt:lpstr>Arial Narrow</vt:lpstr>
      <vt:lpstr>Calibri</vt:lpstr>
      <vt:lpstr>Comic Sans MS</vt:lpstr>
      <vt:lpstr>ＭＳ Ｐゴシック</vt:lpstr>
      <vt:lpstr>Symbol</vt:lpstr>
      <vt:lpstr>Times New Roman</vt:lpstr>
      <vt:lpstr>Tw Cen MT</vt:lpstr>
      <vt:lpstr>Tw Cen MT Condensed</vt:lpstr>
      <vt:lpstr>Wingdings</vt:lpstr>
      <vt:lpstr>Office Theme</vt:lpstr>
      <vt:lpstr>Image</vt:lpstr>
      <vt:lpstr>Bitmap Image</vt:lpstr>
      <vt:lpstr>PowerPoint Presentation</vt:lpstr>
      <vt:lpstr>Overview of seminar</vt:lpstr>
      <vt:lpstr>3 C’s of Radiotherapy</vt:lpstr>
      <vt:lpstr>PowerPoint Presentation</vt:lpstr>
      <vt:lpstr>RT is cost effective</vt:lpstr>
      <vt:lpstr>RT is cutting edge</vt:lpstr>
      <vt:lpstr>Indications for RT</vt:lpstr>
      <vt:lpstr>Radical RT</vt:lpstr>
      <vt:lpstr>Radical RT</vt:lpstr>
      <vt:lpstr>Radical RT</vt:lpstr>
      <vt:lpstr>Adjuvant RT</vt:lpstr>
      <vt:lpstr>Breast RT</vt:lpstr>
      <vt:lpstr>Palliative RT</vt:lpstr>
      <vt:lpstr>Palliative RT</vt:lpstr>
      <vt:lpstr>Types of radiotherapy</vt:lpstr>
      <vt:lpstr>Types of RT </vt:lpstr>
      <vt:lpstr>Machines</vt:lpstr>
      <vt:lpstr>Brachytherapy</vt:lpstr>
      <vt:lpstr>Brachytherapy</vt:lpstr>
      <vt:lpstr>Isotope therapy</vt:lpstr>
      <vt:lpstr>Principles of RT</vt:lpstr>
      <vt:lpstr>PowerPoint Presentation</vt:lpstr>
      <vt:lpstr>Dose</vt:lpstr>
      <vt:lpstr>PowerPoint Presentation</vt:lpstr>
      <vt:lpstr>Acute toxicity</vt:lpstr>
      <vt:lpstr>Late toxicity</vt:lpstr>
      <vt:lpstr>Late toxicity: Fibrosis</vt:lpstr>
      <vt:lpstr>Late toxicity: Vascular damage - small vessel dilatation</vt:lpstr>
      <vt:lpstr>Late toxicity: Vascular damage - small vessel constriction</vt:lpstr>
      <vt:lpstr>Side effects of RT are rare, but can be serious – e.g. cardiac</vt:lpstr>
      <vt:lpstr>Optimising therapeutic ratio</vt:lpstr>
      <vt:lpstr>PowerPoint Presentation</vt:lpstr>
      <vt:lpstr>PowerPoint Presentation</vt:lpstr>
      <vt:lpstr>Image-guided brachytherapy (IGBT)</vt:lpstr>
      <vt:lpstr>PowerPoint Presentation</vt:lpstr>
      <vt:lpstr>Optimising therapeutic ratio</vt:lpstr>
      <vt:lpstr>PowerPoint Presentation</vt:lpstr>
      <vt:lpstr>Optimising therapeutic ratio</vt:lpstr>
      <vt:lpstr>Chemo-radiation for cervix cancer</vt:lpstr>
      <vt:lpstr>RT treatment process</vt:lpstr>
      <vt:lpstr>PowerPoint Presentation</vt:lpstr>
      <vt:lpstr>Immobilisation shell</vt:lpstr>
      <vt:lpstr>Breast board</vt:lpstr>
      <vt:lpstr>RT Treatment planning workflow</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dc:creator>
  <cp:lastModifiedBy>Raj Jena</cp:lastModifiedBy>
  <cp:revision>94</cp:revision>
  <dcterms:created xsi:type="dcterms:W3CDTF">2014-09-08T10:01:13Z</dcterms:created>
  <dcterms:modified xsi:type="dcterms:W3CDTF">2015-08-13T20:10:29Z</dcterms:modified>
</cp:coreProperties>
</file>